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84" d="100"/>
          <a:sy n="84" d="100"/>
        </p:scale>
        <p:origin x="63" y="12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DF2D9142-145B-4852-9784-727DBA89CC63}" type="datetimeFigureOut">
              <a:rPr lang="en-GB" smtClean="0"/>
              <a:t>27/08/2023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93FDC70-B2DA-42D4-9B3C-6F6151280508}" type="slidenum">
              <a:rPr lang="en-GB" smtClean="0"/>
              <a:t>‹#›</a:t>
            </a:fld>
            <a:endParaRPr lang="en-GB"/>
          </a:p>
        </p:txBody>
      </p:sp>
    </p:spTree>
    <p:extLst>
      <p:ext uri="{BB962C8B-B14F-4D97-AF65-F5344CB8AC3E}">
        <p14:creationId xmlns:p14="http://schemas.microsoft.com/office/powerpoint/2010/main" val="30355514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F2D9142-145B-4852-9784-727DBA89CC63}" type="datetimeFigureOut">
              <a:rPr lang="en-GB" smtClean="0"/>
              <a:t>27/08/2023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93FDC70-B2DA-42D4-9B3C-6F6151280508}" type="slidenum">
              <a:rPr lang="en-GB" smtClean="0"/>
              <a:t>‹#›</a:t>
            </a:fld>
            <a:endParaRPr lang="en-GB"/>
          </a:p>
        </p:txBody>
      </p:sp>
    </p:spTree>
    <p:extLst>
      <p:ext uri="{BB962C8B-B14F-4D97-AF65-F5344CB8AC3E}">
        <p14:creationId xmlns:p14="http://schemas.microsoft.com/office/powerpoint/2010/main" val="39052600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F2D9142-145B-4852-9784-727DBA89CC63}" type="datetimeFigureOut">
              <a:rPr lang="en-GB" smtClean="0"/>
              <a:t>27/08/2023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93FDC70-B2DA-42D4-9B3C-6F6151280508}" type="slidenum">
              <a:rPr lang="en-GB" smtClean="0"/>
              <a:t>‹#›</a:t>
            </a:fld>
            <a:endParaRPr lang="en-GB"/>
          </a:p>
        </p:txBody>
      </p:sp>
    </p:spTree>
    <p:extLst>
      <p:ext uri="{BB962C8B-B14F-4D97-AF65-F5344CB8AC3E}">
        <p14:creationId xmlns:p14="http://schemas.microsoft.com/office/powerpoint/2010/main" val="20625501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F2D9142-145B-4852-9784-727DBA89CC63}" type="datetimeFigureOut">
              <a:rPr lang="en-GB" smtClean="0"/>
              <a:t>27/08/2023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93FDC70-B2DA-42D4-9B3C-6F6151280508}" type="slidenum">
              <a:rPr lang="en-GB" smtClean="0"/>
              <a:t>‹#›</a:t>
            </a:fld>
            <a:endParaRPr lang="en-GB"/>
          </a:p>
        </p:txBody>
      </p:sp>
    </p:spTree>
    <p:extLst>
      <p:ext uri="{BB962C8B-B14F-4D97-AF65-F5344CB8AC3E}">
        <p14:creationId xmlns:p14="http://schemas.microsoft.com/office/powerpoint/2010/main" val="3093912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F2D9142-145B-4852-9784-727DBA89CC63}" type="datetimeFigureOut">
              <a:rPr lang="en-GB" smtClean="0"/>
              <a:t>27/08/2023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93FDC70-B2DA-42D4-9B3C-6F6151280508}" type="slidenum">
              <a:rPr lang="en-GB" smtClean="0"/>
              <a:t>‹#›</a:t>
            </a:fld>
            <a:endParaRPr lang="en-GB"/>
          </a:p>
        </p:txBody>
      </p:sp>
    </p:spTree>
    <p:extLst>
      <p:ext uri="{BB962C8B-B14F-4D97-AF65-F5344CB8AC3E}">
        <p14:creationId xmlns:p14="http://schemas.microsoft.com/office/powerpoint/2010/main" val="35964170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DF2D9142-145B-4852-9784-727DBA89CC63}" type="datetimeFigureOut">
              <a:rPr lang="en-GB" smtClean="0"/>
              <a:t>27/08/2023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93FDC70-B2DA-42D4-9B3C-6F6151280508}" type="slidenum">
              <a:rPr lang="en-GB" smtClean="0"/>
              <a:t>‹#›</a:t>
            </a:fld>
            <a:endParaRPr lang="en-GB"/>
          </a:p>
        </p:txBody>
      </p:sp>
    </p:spTree>
    <p:extLst>
      <p:ext uri="{BB962C8B-B14F-4D97-AF65-F5344CB8AC3E}">
        <p14:creationId xmlns:p14="http://schemas.microsoft.com/office/powerpoint/2010/main" val="40527674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F2D9142-145B-4852-9784-727DBA89CC63}" type="datetimeFigureOut">
              <a:rPr lang="en-GB" smtClean="0"/>
              <a:t>27/08/2023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93FDC70-B2DA-42D4-9B3C-6F6151280508}" type="slidenum">
              <a:rPr lang="en-GB" smtClean="0"/>
              <a:t>‹#›</a:t>
            </a:fld>
            <a:endParaRPr lang="en-GB"/>
          </a:p>
        </p:txBody>
      </p:sp>
    </p:spTree>
    <p:extLst>
      <p:ext uri="{BB962C8B-B14F-4D97-AF65-F5344CB8AC3E}">
        <p14:creationId xmlns:p14="http://schemas.microsoft.com/office/powerpoint/2010/main" val="29669717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DF2D9142-145B-4852-9784-727DBA89CC63}" type="datetimeFigureOut">
              <a:rPr lang="en-GB" smtClean="0"/>
              <a:t>27/08/2023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93FDC70-B2DA-42D4-9B3C-6F6151280508}" type="slidenum">
              <a:rPr lang="en-GB" smtClean="0"/>
              <a:t>‹#›</a:t>
            </a:fld>
            <a:endParaRPr lang="en-GB"/>
          </a:p>
        </p:txBody>
      </p:sp>
    </p:spTree>
    <p:extLst>
      <p:ext uri="{BB962C8B-B14F-4D97-AF65-F5344CB8AC3E}">
        <p14:creationId xmlns:p14="http://schemas.microsoft.com/office/powerpoint/2010/main" val="37919825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2D9142-145B-4852-9784-727DBA89CC63}" type="datetimeFigureOut">
              <a:rPr lang="en-GB" smtClean="0"/>
              <a:t>27/08/2023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93FDC70-B2DA-42D4-9B3C-6F6151280508}" type="slidenum">
              <a:rPr lang="en-GB" smtClean="0"/>
              <a:t>‹#›</a:t>
            </a:fld>
            <a:endParaRPr lang="en-GB"/>
          </a:p>
        </p:txBody>
      </p:sp>
    </p:spTree>
    <p:extLst>
      <p:ext uri="{BB962C8B-B14F-4D97-AF65-F5344CB8AC3E}">
        <p14:creationId xmlns:p14="http://schemas.microsoft.com/office/powerpoint/2010/main" val="33003311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F2D9142-145B-4852-9784-727DBA89CC63}" type="datetimeFigureOut">
              <a:rPr lang="en-GB" smtClean="0"/>
              <a:t>27/08/2023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93FDC70-B2DA-42D4-9B3C-6F6151280508}" type="slidenum">
              <a:rPr lang="en-GB" smtClean="0"/>
              <a:t>‹#›</a:t>
            </a:fld>
            <a:endParaRPr lang="en-GB"/>
          </a:p>
        </p:txBody>
      </p:sp>
    </p:spTree>
    <p:extLst>
      <p:ext uri="{BB962C8B-B14F-4D97-AF65-F5344CB8AC3E}">
        <p14:creationId xmlns:p14="http://schemas.microsoft.com/office/powerpoint/2010/main" val="36899332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F2D9142-145B-4852-9784-727DBA89CC63}" type="datetimeFigureOut">
              <a:rPr lang="en-GB" smtClean="0"/>
              <a:t>27/08/2023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93FDC70-B2DA-42D4-9B3C-6F6151280508}" type="slidenum">
              <a:rPr lang="en-GB" smtClean="0"/>
              <a:t>‹#›</a:t>
            </a:fld>
            <a:endParaRPr lang="en-GB"/>
          </a:p>
        </p:txBody>
      </p:sp>
    </p:spTree>
    <p:extLst>
      <p:ext uri="{BB962C8B-B14F-4D97-AF65-F5344CB8AC3E}">
        <p14:creationId xmlns:p14="http://schemas.microsoft.com/office/powerpoint/2010/main" val="16284077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2D9142-145B-4852-9784-727DBA89CC63}" type="datetimeFigureOut">
              <a:rPr lang="en-GB" smtClean="0"/>
              <a:t>27/08/2023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3FDC70-B2DA-42D4-9B3C-6F6151280508}" type="slidenum">
              <a:rPr lang="en-GB" smtClean="0"/>
              <a:t>‹#›</a:t>
            </a:fld>
            <a:endParaRPr lang="en-GB"/>
          </a:p>
        </p:txBody>
      </p:sp>
    </p:spTree>
    <p:extLst>
      <p:ext uri="{BB962C8B-B14F-4D97-AF65-F5344CB8AC3E}">
        <p14:creationId xmlns:p14="http://schemas.microsoft.com/office/powerpoint/2010/main" val="30440212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2"/>
          <p:cNvSpPr txBox="1">
            <a:spLocks noGrp="1"/>
          </p:cNvSpPr>
          <p:nvPr>
            <p:ph type="subTitle" idx="1"/>
          </p:nvPr>
        </p:nvSpPr>
        <p:spPr>
          <a:xfrm>
            <a:off x="0" y="0"/>
            <a:ext cx="12191996" cy="1200150"/>
          </a:xfrm>
          <a:solidFill>
            <a:srgbClr val="002C58"/>
          </a:solidFill>
          <a:ln w="9528">
            <a:solidFill>
              <a:srgbClr val="203864"/>
            </a:solidFill>
            <a:prstDash val="solid"/>
          </a:ln>
        </p:spPr>
        <p:txBody>
          <a:bodyPr/>
          <a:lstStyle/>
          <a:p>
            <a:pPr lvl="0"/>
            <a:r>
              <a:rPr lang="en-GB" sz="6600" dirty="0">
                <a:solidFill>
                  <a:srgbClr val="CC9900"/>
                </a:solidFill>
                <a:latin typeface="Bahnschrift SemiLight" pitchFamily="34"/>
              </a:rPr>
              <a:t>Wellbeing Moment</a:t>
            </a:r>
          </a:p>
        </p:txBody>
      </p:sp>
      <p:sp>
        <p:nvSpPr>
          <p:cNvPr id="3" name="Rectangle 3"/>
          <p:cNvSpPr/>
          <p:nvPr/>
        </p:nvSpPr>
        <p:spPr>
          <a:xfrm>
            <a:off x="0" y="1200150"/>
            <a:ext cx="6222126" cy="5657849"/>
          </a:xfrm>
          <a:prstGeom prst="rect">
            <a:avLst/>
          </a:prstGeom>
          <a:solidFill>
            <a:srgbClr val="CC9900"/>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FFFFFF"/>
              </a:solidFill>
              <a:uFillTx/>
              <a:latin typeface="Calibri"/>
            </a:endParaRPr>
          </a:p>
        </p:txBody>
      </p:sp>
      <p:sp>
        <p:nvSpPr>
          <p:cNvPr id="4" name="TextBox 5"/>
          <p:cNvSpPr txBox="1"/>
          <p:nvPr/>
        </p:nvSpPr>
        <p:spPr>
          <a:xfrm>
            <a:off x="6379777" y="1332975"/>
            <a:ext cx="5570479" cy="4801314"/>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dirty="0">
              <a:solidFill>
                <a:srgbClr val="002164"/>
              </a:solidFill>
              <a:uFillTx/>
              <a:latin typeface="Bahnschrift SemiLight" pitchFamily="34"/>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dirty="0">
              <a:solidFill>
                <a:srgbClr val="002164"/>
              </a:solidFill>
              <a:uFillTx/>
              <a:latin typeface="Bahnschrift SemiLight" pitchFamily="34"/>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dirty="0">
              <a:solidFill>
                <a:srgbClr val="002164"/>
              </a:solidFill>
              <a:uFillTx/>
              <a:latin typeface="Bahnschrift SemiLight" pitchFamily="34"/>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dirty="0">
              <a:solidFill>
                <a:srgbClr val="002164"/>
              </a:solidFill>
              <a:uFillTx/>
              <a:latin typeface="Bahnschrift SemiLight" pitchFamily="34"/>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dirty="0">
              <a:solidFill>
                <a:srgbClr val="002164"/>
              </a:solidFill>
              <a:uFillTx/>
              <a:latin typeface="Bahnschrift SemiLight" pitchFamily="34"/>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dirty="0">
              <a:solidFill>
                <a:srgbClr val="002164"/>
              </a:solidFill>
              <a:uFillTx/>
              <a:latin typeface="Bahnschrift SemiLight" pitchFamily="34"/>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dirty="0">
              <a:solidFill>
                <a:srgbClr val="002164"/>
              </a:solidFill>
              <a:uFillTx/>
              <a:latin typeface="Bahnschrift SemiLight" pitchFamily="34"/>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dirty="0">
              <a:solidFill>
                <a:srgbClr val="002164"/>
              </a:solidFill>
              <a:uFillTx/>
              <a:latin typeface="Bahnschrift SemiLight" pitchFamily="34"/>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dirty="0">
              <a:solidFill>
                <a:srgbClr val="002164"/>
              </a:solidFill>
              <a:uFillTx/>
              <a:latin typeface="Bahnschrift SemiLight" pitchFamily="34"/>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dirty="0">
              <a:solidFill>
                <a:srgbClr val="002164"/>
              </a:solidFill>
              <a:uFillTx/>
              <a:latin typeface="Bahnschrift SemiLight" pitchFamily="34"/>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dirty="0">
              <a:solidFill>
                <a:srgbClr val="002164"/>
              </a:solidFill>
              <a:uFillTx/>
              <a:latin typeface="Bahnschrift SemiLight" pitchFamily="34"/>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dirty="0">
              <a:solidFill>
                <a:srgbClr val="002164"/>
              </a:solidFill>
              <a:uFillTx/>
              <a:latin typeface="Bahnschrift SemiLight" pitchFamily="34"/>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dirty="0">
              <a:solidFill>
                <a:srgbClr val="002164"/>
              </a:solidFill>
              <a:uFillTx/>
              <a:latin typeface="Bahnschrift SemiLight" pitchFamily="34"/>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dirty="0">
              <a:solidFill>
                <a:srgbClr val="002164"/>
              </a:solidFill>
              <a:uFillTx/>
              <a:latin typeface="Bahnschrift SemiLight" pitchFamily="34"/>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dirty="0">
              <a:solidFill>
                <a:srgbClr val="002164"/>
              </a:solidFill>
              <a:uFillTx/>
              <a:latin typeface="Bahnschrift SemiLight" pitchFamily="34"/>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dirty="0">
              <a:solidFill>
                <a:srgbClr val="002164"/>
              </a:solidFill>
              <a:uFillTx/>
              <a:latin typeface="Bahnschrift SemiLight" pitchFamily="34"/>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dirty="0">
              <a:solidFill>
                <a:srgbClr val="002164"/>
              </a:solidFill>
              <a:uFillTx/>
              <a:latin typeface="Bahnschrift SemiLight" pitchFamily="34"/>
            </a:endParaRPr>
          </a:p>
        </p:txBody>
      </p:sp>
      <p:sp>
        <p:nvSpPr>
          <p:cNvPr id="5" name="TextBox 7"/>
          <p:cNvSpPr txBox="1"/>
          <p:nvPr/>
        </p:nvSpPr>
        <p:spPr>
          <a:xfrm>
            <a:off x="241739" y="1332975"/>
            <a:ext cx="5780690" cy="9664184"/>
          </a:xfrm>
          <a:prstGeom prst="rect">
            <a:avLst/>
          </a:prstGeom>
          <a:noFill/>
          <a:ln cap="flat">
            <a:noFill/>
          </a:ln>
        </p:spPr>
        <p:txBody>
          <a:bodyPr vert="horz" wrap="square" lIns="91440" tIns="45720" rIns="91440" bIns="45720" anchor="t" anchorCtr="0" compatLnSpc="1">
            <a:spAutoFit/>
          </a:bodyPr>
          <a:lstStyle/>
          <a:p>
            <a:r>
              <a:rPr lang="en-GB" sz="2600" dirty="0">
                <a:solidFill>
                  <a:schemeClr val="accent1">
                    <a:lumMod val="50000"/>
                  </a:schemeClr>
                </a:solidFill>
              </a:rPr>
              <a:t>Aim</a:t>
            </a:r>
            <a:r>
              <a:rPr lang="en-GB" sz="2600" dirty="0">
                <a:solidFill>
                  <a:srgbClr val="7030A0"/>
                </a:solidFill>
              </a:rPr>
              <a:t>: </a:t>
            </a:r>
            <a:r>
              <a:rPr lang="en-GB" sz="2600" dirty="0"/>
              <a:t>At the Heathland School we are committed to promoting positive mental health for every member of our staff and student body.  As well as increase understanding and awareness of common mental health issues.</a:t>
            </a:r>
          </a:p>
          <a:p>
            <a:pPr lvl="0"/>
            <a:endParaRPr lang="en-GB" sz="2600" dirty="0"/>
          </a:p>
          <a:p>
            <a:pPr lvl="0"/>
            <a:r>
              <a:rPr lang="en-GB" sz="2600" dirty="0"/>
              <a:t>Every week your class teachers will share a </a:t>
            </a:r>
            <a:r>
              <a:rPr lang="en-GB" sz="2600" dirty="0">
                <a:solidFill>
                  <a:schemeClr val="accent1">
                    <a:lumMod val="50000"/>
                  </a:schemeClr>
                </a:solidFill>
              </a:rPr>
              <a:t>WELLBEING MOMENT </a:t>
            </a:r>
            <a:r>
              <a:rPr lang="en-GB" sz="2600" dirty="0"/>
              <a:t>with you, to give you an opportunity to discuss your wellbeing and strategies you can employ to enhance this.</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4000" b="0" i="0" u="none" strike="noStrike" kern="1200" cap="none" spc="0" baseline="0" dirty="0">
              <a:solidFill>
                <a:srgbClr val="002164"/>
              </a:solidFill>
              <a:uFillTx/>
              <a:latin typeface="Bahnschrift SemiLight" pitchFamily="34"/>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dirty="0">
              <a:solidFill>
                <a:srgbClr val="002164"/>
              </a:solidFill>
              <a:uFillTx/>
              <a:latin typeface="Bahnschrift SemiLight" pitchFamily="34"/>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dirty="0">
              <a:solidFill>
                <a:srgbClr val="002164"/>
              </a:solidFill>
              <a:uFillTx/>
              <a:latin typeface="Bahnschrift SemiLight" pitchFamily="34"/>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dirty="0">
              <a:solidFill>
                <a:srgbClr val="002164"/>
              </a:solidFill>
              <a:uFillTx/>
              <a:latin typeface="Bahnschrift SemiLight" pitchFamily="34"/>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dirty="0">
              <a:solidFill>
                <a:srgbClr val="002164"/>
              </a:solidFill>
              <a:uFillTx/>
              <a:latin typeface="Bahnschrift SemiLight" pitchFamily="34"/>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dirty="0">
              <a:solidFill>
                <a:srgbClr val="002164"/>
              </a:solidFill>
              <a:uFillTx/>
              <a:latin typeface="Bahnschrift SemiLight" pitchFamily="34"/>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dirty="0">
              <a:solidFill>
                <a:srgbClr val="002164"/>
              </a:solidFill>
              <a:uFillTx/>
              <a:latin typeface="Bahnschrift SemiLight" pitchFamily="34"/>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dirty="0">
              <a:solidFill>
                <a:srgbClr val="002164"/>
              </a:solidFill>
              <a:uFillTx/>
              <a:latin typeface="Bahnschrift SemiLight" pitchFamily="34"/>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dirty="0">
              <a:solidFill>
                <a:srgbClr val="002164"/>
              </a:solidFill>
              <a:uFillTx/>
              <a:latin typeface="Bahnschrift SemiLight" pitchFamily="34"/>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dirty="0">
              <a:solidFill>
                <a:srgbClr val="002164"/>
              </a:solidFill>
              <a:uFillTx/>
              <a:latin typeface="Bahnschrift SemiLight" pitchFamily="34"/>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dirty="0">
              <a:solidFill>
                <a:srgbClr val="002164"/>
              </a:solidFill>
              <a:uFillTx/>
              <a:latin typeface="Bahnschrift SemiLight" pitchFamily="34"/>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dirty="0">
              <a:solidFill>
                <a:srgbClr val="002164"/>
              </a:solidFill>
              <a:uFillTx/>
              <a:latin typeface="Bahnschrift SemiLight" pitchFamily="34"/>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dirty="0">
              <a:solidFill>
                <a:srgbClr val="002164"/>
              </a:solidFill>
              <a:uFillTx/>
              <a:latin typeface="Bahnschrift SemiLight" pitchFamily="34"/>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dirty="0">
              <a:solidFill>
                <a:srgbClr val="002164"/>
              </a:solidFill>
              <a:uFillTx/>
              <a:latin typeface="Bahnschrift SemiLight" pitchFamily="34"/>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dirty="0">
              <a:solidFill>
                <a:srgbClr val="002164"/>
              </a:solidFill>
              <a:uFillTx/>
              <a:latin typeface="Bahnschrift SemiLight" pitchFamily="34"/>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dirty="0">
              <a:solidFill>
                <a:srgbClr val="002164"/>
              </a:solidFill>
              <a:uFillTx/>
              <a:latin typeface="Bahnschrift SemiLight" pitchFamily="34"/>
            </a:endParaRPr>
          </a:p>
        </p:txBody>
      </p:sp>
      <p:pic>
        <p:nvPicPr>
          <p:cNvPr id="6" name="Picture 5"/>
          <p:cNvPicPr>
            <a:picLocks noChangeAspect="1"/>
          </p:cNvPicPr>
          <p:nvPr/>
        </p:nvPicPr>
        <p:blipFill>
          <a:blip r:embed="rId2"/>
          <a:stretch>
            <a:fillRect/>
          </a:stretch>
        </p:blipFill>
        <p:spPr>
          <a:xfrm>
            <a:off x="6573991" y="1464439"/>
            <a:ext cx="5182049" cy="1700931"/>
          </a:xfrm>
          <a:prstGeom prst="rect">
            <a:avLst/>
          </a:prstGeom>
        </p:spPr>
      </p:pic>
      <p:sp>
        <p:nvSpPr>
          <p:cNvPr id="7" name="TextBox 6"/>
          <p:cNvSpPr txBox="1"/>
          <p:nvPr/>
        </p:nvSpPr>
        <p:spPr>
          <a:xfrm>
            <a:off x="6481057" y="3316401"/>
            <a:ext cx="5469199" cy="1569660"/>
          </a:xfrm>
          <a:prstGeom prst="rect">
            <a:avLst/>
          </a:prstGeom>
          <a:noFill/>
        </p:spPr>
        <p:txBody>
          <a:bodyPr wrap="square" lIns="91440" tIns="45720" rIns="91440" bIns="45720" rtlCol="0" anchor="t">
            <a:spAutoFit/>
          </a:bodyPr>
          <a:lstStyle/>
          <a:p>
            <a:r>
              <a:rPr lang="en-GB" sz="2400" dirty="0">
                <a:solidFill>
                  <a:srgbClr val="009193"/>
                </a:solidFill>
                <a:latin typeface="Arial Rounded MT Bold"/>
              </a:rPr>
              <a:t>Research has found that if we build just five actions into our daily lives we can increase our wellbeing. </a:t>
            </a:r>
            <a:endParaRPr lang="en-GB" sz="2400" dirty="0">
              <a:solidFill>
                <a:srgbClr val="009193"/>
              </a:solidFill>
              <a:latin typeface="Arial Rounded MT Bold" panose="020F0704030504030204" pitchFamily="34" charset="0"/>
            </a:endParaRPr>
          </a:p>
          <a:p>
            <a:endParaRPr lang="en-GB" sz="2400" dirty="0">
              <a:solidFill>
                <a:srgbClr val="009193"/>
              </a:solidFill>
              <a:latin typeface="Arial Rounded MT Bold" panose="020F0704030504030204" pitchFamily="34" charset="0"/>
            </a:endParaRPr>
          </a:p>
        </p:txBody>
      </p:sp>
      <p:pic>
        <p:nvPicPr>
          <p:cNvPr id="8" name="Content Placeholder 11"/>
          <p:cNvPicPr>
            <a:picLocks noChangeAspect="1"/>
          </p:cNvPicPr>
          <p:nvPr/>
        </p:nvPicPr>
        <p:blipFill>
          <a:blip r:embed="rId3"/>
          <a:stretch>
            <a:fillRect/>
          </a:stretch>
        </p:blipFill>
        <p:spPr>
          <a:xfrm>
            <a:off x="6344819" y="4715269"/>
            <a:ext cx="5562125" cy="1750187"/>
          </a:xfrm>
          <a:prstGeom prst="rect">
            <a:avLst/>
          </a:prstGeom>
        </p:spPr>
      </p:pic>
    </p:spTree>
    <p:extLst>
      <p:ext uri="{BB962C8B-B14F-4D97-AF65-F5344CB8AC3E}">
        <p14:creationId xmlns:p14="http://schemas.microsoft.com/office/powerpoint/2010/main" val="23569333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2"/>
          <p:cNvSpPr txBox="1">
            <a:spLocks noGrp="1"/>
          </p:cNvSpPr>
          <p:nvPr>
            <p:ph type="subTitle" idx="1"/>
          </p:nvPr>
        </p:nvSpPr>
        <p:spPr>
          <a:xfrm>
            <a:off x="0" y="0"/>
            <a:ext cx="12191996" cy="921861"/>
          </a:xfrm>
          <a:solidFill>
            <a:srgbClr val="002C58"/>
          </a:solidFill>
          <a:ln w="9528">
            <a:solidFill>
              <a:srgbClr val="203864"/>
            </a:solidFill>
            <a:prstDash val="solid"/>
          </a:ln>
        </p:spPr>
        <p:txBody>
          <a:bodyPr/>
          <a:lstStyle/>
          <a:p>
            <a:pPr lvl="0"/>
            <a:r>
              <a:rPr lang="en-GB" sz="6000" dirty="0">
                <a:solidFill>
                  <a:srgbClr val="CC9900"/>
                </a:solidFill>
                <a:latin typeface="Bahnschrift SemiLight" pitchFamily="34"/>
              </a:rPr>
              <a:t>WBM Autumn Term</a:t>
            </a:r>
          </a:p>
        </p:txBody>
      </p:sp>
      <p:sp>
        <p:nvSpPr>
          <p:cNvPr id="3" name="Rectangle 3"/>
          <p:cNvSpPr/>
          <p:nvPr/>
        </p:nvSpPr>
        <p:spPr>
          <a:xfrm>
            <a:off x="0" y="921861"/>
            <a:ext cx="12191996" cy="244784"/>
          </a:xfrm>
          <a:prstGeom prst="rect">
            <a:avLst/>
          </a:prstGeom>
          <a:solidFill>
            <a:srgbClr val="CC9900"/>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FFFFFF"/>
              </a:solidFill>
              <a:uFillTx/>
              <a:latin typeface="Calibri"/>
            </a:endParaRPr>
          </a:p>
        </p:txBody>
      </p:sp>
      <p:graphicFrame>
        <p:nvGraphicFramePr>
          <p:cNvPr id="4" name="Table 4">
            <a:extLst>
              <a:ext uri="{FF2B5EF4-FFF2-40B4-BE49-F238E27FC236}">
                <a16:creationId xmlns:a16="http://schemas.microsoft.com/office/drawing/2014/main" id="{27E671CF-E2ED-32BF-9DC2-45C41418F8EA}"/>
              </a:ext>
            </a:extLst>
          </p:cNvPr>
          <p:cNvGraphicFramePr>
            <a:graphicFrameLocks noGrp="1"/>
          </p:cNvGraphicFramePr>
          <p:nvPr>
            <p:extLst>
              <p:ext uri="{D42A27DB-BD31-4B8C-83A1-F6EECF244321}">
                <p14:modId xmlns:p14="http://schemas.microsoft.com/office/powerpoint/2010/main" val="675027904"/>
              </p:ext>
            </p:extLst>
          </p:nvPr>
        </p:nvGraphicFramePr>
        <p:xfrm>
          <a:off x="2031998" y="1044253"/>
          <a:ext cx="8127999" cy="5562600"/>
        </p:xfrm>
        <a:graphic>
          <a:graphicData uri="http://schemas.openxmlformats.org/drawingml/2006/table">
            <a:tbl>
              <a:tblPr firstRow="1" bandRow="1">
                <a:tableStyleId>{5C22544A-7EE6-4342-B048-85BDC9FD1C3A}</a:tableStyleId>
              </a:tblPr>
              <a:tblGrid>
                <a:gridCol w="2709333">
                  <a:extLst>
                    <a:ext uri="{9D8B030D-6E8A-4147-A177-3AD203B41FA5}">
                      <a16:colId xmlns:a16="http://schemas.microsoft.com/office/drawing/2014/main" val="1603818206"/>
                    </a:ext>
                  </a:extLst>
                </a:gridCol>
                <a:gridCol w="2709333">
                  <a:extLst>
                    <a:ext uri="{9D8B030D-6E8A-4147-A177-3AD203B41FA5}">
                      <a16:colId xmlns:a16="http://schemas.microsoft.com/office/drawing/2014/main" val="2466021039"/>
                    </a:ext>
                  </a:extLst>
                </a:gridCol>
                <a:gridCol w="2709333">
                  <a:extLst>
                    <a:ext uri="{9D8B030D-6E8A-4147-A177-3AD203B41FA5}">
                      <a16:colId xmlns:a16="http://schemas.microsoft.com/office/drawing/2014/main" val="1370452788"/>
                    </a:ext>
                  </a:extLst>
                </a:gridCol>
              </a:tblGrid>
              <a:tr h="370840">
                <a:tc>
                  <a:txBody>
                    <a:bodyPr/>
                    <a:lstStyle/>
                    <a:p>
                      <a:r>
                        <a:rPr lang="en-GB" dirty="0"/>
                        <a:t>Date </a:t>
                      </a:r>
                    </a:p>
                  </a:txBody>
                  <a:tcPr/>
                </a:tc>
                <a:tc>
                  <a:txBody>
                    <a:bodyPr/>
                    <a:lstStyle/>
                    <a:p>
                      <a:r>
                        <a:rPr lang="en-GB" dirty="0"/>
                        <a:t>Day</a:t>
                      </a:r>
                    </a:p>
                  </a:txBody>
                  <a:tcPr/>
                </a:tc>
                <a:tc>
                  <a:txBody>
                    <a:bodyPr/>
                    <a:lstStyle/>
                    <a:p>
                      <a:r>
                        <a:rPr lang="en-GB" dirty="0"/>
                        <a:t>Period</a:t>
                      </a:r>
                    </a:p>
                  </a:txBody>
                  <a:tcPr/>
                </a:tc>
                <a:extLst>
                  <a:ext uri="{0D108BD9-81ED-4DB2-BD59-A6C34878D82A}">
                    <a16:rowId xmlns:a16="http://schemas.microsoft.com/office/drawing/2014/main" val="3075890570"/>
                  </a:ext>
                </a:extLst>
              </a:tr>
              <a:tr h="370840">
                <a:tc>
                  <a:txBody>
                    <a:bodyPr/>
                    <a:lstStyle/>
                    <a:p>
                      <a:r>
                        <a:rPr lang="en-GB" dirty="0"/>
                        <a:t>13.09.23</a:t>
                      </a:r>
                    </a:p>
                  </a:txBody>
                  <a:tcPr/>
                </a:tc>
                <a:tc>
                  <a:txBody>
                    <a:bodyPr/>
                    <a:lstStyle/>
                    <a:p>
                      <a:r>
                        <a:rPr lang="en-GB" dirty="0"/>
                        <a:t>Wednesday </a:t>
                      </a:r>
                    </a:p>
                  </a:txBody>
                  <a:tcPr/>
                </a:tc>
                <a:tc>
                  <a:txBody>
                    <a:bodyPr/>
                    <a:lstStyle/>
                    <a:p>
                      <a:r>
                        <a:rPr lang="en-GB" dirty="0"/>
                        <a:t>1</a:t>
                      </a:r>
                    </a:p>
                  </a:txBody>
                  <a:tcPr/>
                </a:tc>
                <a:extLst>
                  <a:ext uri="{0D108BD9-81ED-4DB2-BD59-A6C34878D82A}">
                    <a16:rowId xmlns:a16="http://schemas.microsoft.com/office/drawing/2014/main" val="1963964749"/>
                  </a:ext>
                </a:extLst>
              </a:tr>
              <a:tr h="370840">
                <a:tc>
                  <a:txBody>
                    <a:bodyPr/>
                    <a:lstStyle/>
                    <a:p>
                      <a:r>
                        <a:rPr lang="en-GB" dirty="0"/>
                        <a:t>20.09.23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Wednesday </a:t>
                      </a:r>
                    </a:p>
                  </a:txBody>
                  <a:tcPr/>
                </a:tc>
                <a:tc>
                  <a:txBody>
                    <a:bodyPr/>
                    <a:lstStyle/>
                    <a:p>
                      <a:r>
                        <a:rPr lang="en-GB" dirty="0"/>
                        <a:t>2</a:t>
                      </a:r>
                    </a:p>
                  </a:txBody>
                  <a:tcPr/>
                </a:tc>
                <a:extLst>
                  <a:ext uri="{0D108BD9-81ED-4DB2-BD59-A6C34878D82A}">
                    <a16:rowId xmlns:a16="http://schemas.microsoft.com/office/drawing/2014/main" val="770590701"/>
                  </a:ext>
                </a:extLst>
              </a:tr>
              <a:tr h="370840">
                <a:tc>
                  <a:txBody>
                    <a:bodyPr/>
                    <a:lstStyle/>
                    <a:p>
                      <a:r>
                        <a:rPr lang="en-GB" dirty="0"/>
                        <a:t>27.09.23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Wednesday </a:t>
                      </a:r>
                    </a:p>
                  </a:txBody>
                  <a:tcPr/>
                </a:tc>
                <a:tc>
                  <a:txBody>
                    <a:bodyPr/>
                    <a:lstStyle/>
                    <a:p>
                      <a:r>
                        <a:rPr lang="en-GB" dirty="0"/>
                        <a:t>3</a:t>
                      </a:r>
                    </a:p>
                  </a:txBody>
                  <a:tcPr/>
                </a:tc>
                <a:extLst>
                  <a:ext uri="{0D108BD9-81ED-4DB2-BD59-A6C34878D82A}">
                    <a16:rowId xmlns:a16="http://schemas.microsoft.com/office/drawing/2014/main" val="2871394324"/>
                  </a:ext>
                </a:extLst>
              </a:tr>
              <a:tr h="370840">
                <a:tc>
                  <a:txBody>
                    <a:bodyPr/>
                    <a:lstStyle/>
                    <a:p>
                      <a:r>
                        <a:rPr lang="en-GB" dirty="0"/>
                        <a:t>04.10.23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Wednesday </a:t>
                      </a:r>
                    </a:p>
                  </a:txBody>
                  <a:tcPr/>
                </a:tc>
                <a:tc>
                  <a:txBody>
                    <a:bodyPr/>
                    <a:lstStyle/>
                    <a:p>
                      <a:r>
                        <a:rPr lang="en-GB" dirty="0"/>
                        <a:t>4</a:t>
                      </a:r>
                    </a:p>
                  </a:txBody>
                  <a:tcPr/>
                </a:tc>
                <a:extLst>
                  <a:ext uri="{0D108BD9-81ED-4DB2-BD59-A6C34878D82A}">
                    <a16:rowId xmlns:a16="http://schemas.microsoft.com/office/drawing/2014/main" val="1180208590"/>
                  </a:ext>
                </a:extLst>
              </a:tr>
              <a:tr h="370840">
                <a:tc>
                  <a:txBody>
                    <a:bodyPr/>
                    <a:lstStyle/>
                    <a:p>
                      <a:r>
                        <a:rPr lang="en-GB" dirty="0"/>
                        <a:t>11.10.23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Wednesday </a:t>
                      </a:r>
                    </a:p>
                  </a:txBody>
                  <a:tcPr/>
                </a:tc>
                <a:tc>
                  <a:txBody>
                    <a:bodyPr/>
                    <a:lstStyle/>
                    <a:p>
                      <a:r>
                        <a:rPr lang="en-GB" dirty="0"/>
                        <a:t>5</a:t>
                      </a:r>
                    </a:p>
                  </a:txBody>
                  <a:tcPr/>
                </a:tc>
                <a:extLst>
                  <a:ext uri="{0D108BD9-81ED-4DB2-BD59-A6C34878D82A}">
                    <a16:rowId xmlns:a16="http://schemas.microsoft.com/office/drawing/2014/main" val="2318254281"/>
                  </a:ext>
                </a:extLst>
              </a:tr>
              <a:tr h="370840">
                <a:tc>
                  <a:txBody>
                    <a:bodyPr/>
                    <a:lstStyle/>
                    <a:p>
                      <a:r>
                        <a:rPr lang="en-GB" dirty="0"/>
                        <a:t>18.10.23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Wednesday </a:t>
                      </a:r>
                    </a:p>
                  </a:txBody>
                  <a:tcPr/>
                </a:tc>
                <a:tc>
                  <a:txBody>
                    <a:bodyPr/>
                    <a:lstStyle/>
                    <a:p>
                      <a:r>
                        <a:rPr lang="en-GB" dirty="0"/>
                        <a:t>6</a:t>
                      </a:r>
                    </a:p>
                  </a:txBody>
                  <a:tcPr/>
                </a:tc>
                <a:extLst>
                  <a:ext uri="{0D108BD9-81ED-4DB2-BD59-A6C34878D82A}">
                    <a16:rowId xmlns:a16="http://schemas.microsoft.com/office/drawing/2014/main" val="1442675320"/>
                  </a:ext>
                </a:extLst>
              </a:tr>
              <a:tr h="370840">
                <a:tc>
                  <a:txBody>
                    <a:bodyPr/>
                    <a:lstStyle/>
                    <a:p>
                      <a:r>
                        <a:rPr lang="en-GB" dirty="0"/>
                        <a:t>HALF TERM</a:t>
                      </a:r>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3264629293"/>
                  </a:ext>
                </a:extLst>
              </a:tr>
              <a:tr h="370840">
                <a:tc>
                  <a:txBody>
                    <a:bodyPr/>
                    <a:lstStyle/>
                    <a:p>
                      <a:r>
                        <a:rPr lang="en-GB" dirty="0"/>
                        <a:t>02.11.23</a:t>
                      </a:r>
                    </a:p>
                  </a:txBody>
                  <a:tcPr/>
                </a:tc>
                <a:tc>
                  <a:txBody>
                    <a:bodyPr/>
                    <a:lstStyle/>
                    <a:p>
                      <a:r>
                        <a:rPr lang="en-GB" dirty="0"/>
                        <a:t>Thursday</a:t>
                      </a:r>
                    </a:p>
                  </a:txBody>
                  <a:tcPr/>
                </a:tc>
                <a:tc>
                  <a:txBody>
                    <a:bodyPr/>
                    <a:lstStyle/>
                    <a:p>
                      <a:r>
                        <a:rPr lang="en-GB" dirty="0"/>
                        <a:t>1</a:t>
                      </a:r>
                    </a:p>
                  </a:txBody>
                  <a:tcPr/>
                </a:tc>
                <a:extLst>
                  <a:ext uri="{0D108BD9-81ED-4DB2-BD59-A6C34878D82A}">
                    <a16:rowId xmlns:a16="http://schemas.microsoft.com/office/drawing/2014/main" val="2073853333"/>
                  </a:ext>
                </a:extLst>
              </a:tr>
              <a:tr h="370840">
                <a:tc>
                  <a:txBody>
                    <a:bodyPr/>
                    <a:lstStyle/>
                    <a:p>
                      <a:r>
                        <a:rPr lang="en-GB" dirty="0"/>
                        <a:t>09.11.23</a:t>
                      </a:r>
                    </a:p>
                  </a:txBody>
                  <a:tcPr/>
                </a:tc>
                <a:tc>
                  <a:txBody>
                    <a:bodyPr/>
                    <a:lstStyle/>
                    <a:p>
                      <a:r>
                        <a:rPr lang="en-GB" dirty="0"/>
                        <a:t>Thursday</a:t>
                      </a:r>
                    </a:p>
                  </a:txBody>
                  <a:tcPr/>
                </a:tc>
                <a:tc>
                  <a:txBody>
                    <a:bodyPr/>
                    <a:lstStyle/>
                    <a:p>
                      <a:r>
                        <a:rPr lang="en-GB" dirty="0"/>
                        <a:t>2</a:t>
                      </a:r>
                    </a:p>
                  </a:txBody>
                  <a:tcPr/>
                </a:tc>
                <a:extLst>
                  <a:ext uri="{0D108BD9-81ED-4DB2-BD59-A6C34878D82A}">
                    <a16:rowId xmlns:a16="http://schemas.microsoft.com/office/drawing/2014/main" val="1814663317"/>
                  </a:ext>
                </a:extLst>
              </a:tr>
              <a:tr h="370840">
                <a:tc>
                  <a:txBody>
                    <a:bodyPr/>
                    <a:lstStyle/>
                    <a:p>
                      <a:r>
                        <a:rPr lang="en-GB" dirty="0"/>
                        <a:t>16.11.23</a:t>
                      </a:r>
                    </a:p>
                  </a:txBody>
                  <a:tcPr/>
                </a:tc>
                <a:tc>
                  <a:txBody>
                    <a:bodyPr/>
                    <a:lstStyle/>
                    <a:p>
                      <a:r>
                        <a:rPr lang="en-GB" dirty="0"/>
                        <a:t>Thursday</a:t>
                      </a:r>
                    </a:p>
                  </a:txBody>
                  <a:tcPr/>
                </a:tc>
                <a:tc>
                  <a:txBody>
                    <a:bodyPr/>
                    <a:lstStyle/>
                    <a:p>
                      <a:r>
                        <a:rPr lang="en-GB" dirty="0"/>
                        <a:t>3</a:t>
                      </a:r>
                    </a:p>
                  </a:txBody>
                  <a:tcPr/>
                </a:tc>
                <a:extLst>
                  <a:ext uri="{0D108BD9-81ED-4DB2-BD59-A6C34878D82A}">
                    <a16:rowId xmlns:a16="http://schemas.microsoft.com/office/drawing/2014/main" val="1504136251"/>
                  </a:ext>
                </a:extLst>
              </a:tr>
              <a:tr h="370840">
                <a:tc>
                  <a:txBody>
                    <a:bodyPr/>
                    <a:lstStyle/>
                    <a:p>
                      <a:r>
                        <a:rPr lang="en-GB" dirty="0"/>
                        <a:t>23.11.23</a:t>
                      </a:r>
                    </a:p>
                  </a:txBody>
                  <a:tcPr/>
                </a:tc>
                <a:tc>
                  <a:txBody>
                    <a:bodyPr/>
                    <a:lstStyle/>
                    <a:p>
                      <a:r>
                        <a:rPr lang="en-GB" dirty="0"/>
                        <a:t>Thursday</a:t>
                      </a:r>
                    </a:p>
                  </a:txBody>
                  <a:tcPr/>
                </a:tc>
                <a:tc>
                  <a:txBody>
                    <a:bodyPr/>
                    <a:lstStyle/>
                    <a:p>
                      <a:r>
                        <a:rPr lang="en-GB" dirty="0"/>
                        <a:t>4</a:t>
                      </a:r>
                    </a:p>
                  </a:txBody>
                  <a:tcPr/>
                </a:tc>
                <a:extLst>
                  <a:ext uri="{0D108BD9-81ED-4DB2-BD59-A6C34878D82A}">
                    <a16:rowId xmlns:a16="http://schemas.microsoft.com/office/drawing/2014/main" val="699014927"/>
                  </a:ext>
                </a:extLst>
              </a:tr>
              <a:tr h="370840">
                <a:tc>
                  <a:txBody>
                    <a:bodyPr/>
                    <a:lstStyle/>
                    <a:p>
                      <a:r>
                        <a:rPr lang="en-GB" dirty="0"/>
                        <a:t>30.11.23</a:t>
                      </a:r>
                    </a:p>
                  </a:txBody>
                  <a:tcPr/>
                </a:tc>
                <a:tc>
                  <a:txBody>
                    <a:bodyPr/>
                    <a:lstStyle/>
                    <a:p>
                      <a:r>
                        <a:rPr lang="en-GB" dirty="0"/>
                        <a:t>Thursday</a:t>
                      </a:r>
                    </a:p>
                  </a:txBody>
                  <a:tcPr/>
                </a:tc>
                <a:tc>
                  <a:txBody>
                    <a:bodyPr/>
                    <a:lstStyle/>
                    <a:p>
                      <a:r>
                        <a:rPr lang="en-GB" dirty="0"/>
                        <a:t>5</a:t>
                      </a:r>
                    </a:p>
                  </a:txBody>
                  <a:tcPr/>
                </a:tc>
                <a:extLst>
                  <a:ext uri="{0D108BD9-81ED-4DB2-BD59-A6C34878D82A}">
                    <a16:rowId xmlns:a16="http://schemas.microsoft.com/office/drawing/2014/main" val="567875779"/>
                  </a:ext>
                </a:extLst>
              </a:tr>
              <a:tr h="370840">
                <a:tc>
                  <a:txBody>
                    <a:bodyPr/>
                    <a:lstStyle/>
                    <a:p>
                      <a:r>
                        <a:rPr lang="en-GB" dirty="0"/>
                        <a:t>07.12.23</a:t>
                      </a:r>
                    </a:p>
                  </a:txBody>
                  <a:tcPr/>
                </a:tc>
                <a:tc>
                  <a:txBody>
                    <a:bodyPr/>
                    <a:lstStyle/>
                    <a:p>
                      <a:r>
                        <a:rPr lang="en-GB" dirty="0"/>
                        <a:t>Thursday</a:t>
                      </a:r>
                    </a:p>
                  </a:txBody>
                  <a:tcPr/>
                </a:tc>
                <a:tc>
                  <a:txBody>
                    <a:bodyPr/>
                    <a:lstStyle/>
                    <a:p>
                      <a:r>
                        <a:rPr lang="en-GB" dirty="0"/>
                        <a:t>6</a:t>
                      </a:r>
                    </a:p>
                  </a:txBody>
                  <a:tcPr/>
                </a:tc>
                <a:extLst>
                  <a:ext uri="{0D108BD9-81ED-4DB2-BD59-A6C34878D82A}">
                    <a16:rowId xmlns:a16="http://schemas.microsoft.com/office/drawing/2014/main" val="2330447375"/>
                  </a:ext>
                </a:extLst>
              </a:tr>
              <a:tr h="370840">
                <a:tc>
                  <a:txBody>
                    <a:bodyPr/>
                    <a:lstStyle/>
                    <a:p>
                      <a:r>
                        <a:rPr lang="en-GB" dirty="0"/>
                        <a:t>15.12.23</a:t>
                      </a:r>
                    </a:p>
                  </a:txBody>
                  <a:tcPr/>
                </a:tc>
                <a:tc>
                  <a:txBody>
                    <a:bodyPr/>
                    <a:lstStyle/>
                    <a:p>
                      <a:r>
                        <a:rPr lang="en-GB" dirty="0"/>
                        <a:t>Friday</a:t>
                      </a:r>
                    </a:p>
                  </a:txBody>
                  <a:tcPr/>
                </a:tc>
                <a:tc>
                  <a:txBody>
                    <a:bodyPr/>
                    <a:lstStyle/>
                    <a:p>
                      <a:r>
                        <a:rPr lang="en-GB" dirty="0"/>
                        <a:t>1</a:t>
                      </a:r>
                    </a:p>
                  </a:txBody>
                  <a:tcPr/>
                </a:tc>
                <a:extLst>
                  <a:ext uri="{0D108BD9-81ED-4DB2-BD59-A6C34878D82A}">
                    <a16:rowId xmlns:a16="http://schemas.microsoft.com/office/drawing/2014/main" val="333401017"/>
                  </a:ext>
                </a:extLst>
              </a:tr>
            </a:tbl>
          </a:graphicData>
        </a:graphic>
      </p:graphicFrame>
    </p:spTree>
    <p:extLst>
      <p:ext uri="{BB962C8B-B14F-4D97-AF65-F5344CB8AC3E}">
        <p14:creationId xmlns:p14="http://schemas.microsoft.com/office/powerpoint/2010/main" val="11063786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6b508ac7-6723-4581-9083-489308306f8d"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7CA0D3BB91760408ACD09781D44BAB6" ma:contentTypeVersion="15" ma:contentTypeDescription="Create a new document." ma:contentTypeScope="" ma:versionID="d9863553f3ee21231e8326f3900a6dd2">
  <xsd:schema xmlns:xsd="http://www.w3.org/2001/XMLSchema" xmlns:xs="http://www.w3.org/2001/XMLSchema" xmlns:p="http://schemas.microsoft.com/office/2006/metadata/properties" xmlns:ns3="66e76a33-3875-415d-a5e8-2581a2144d0a" xmlns:ns4="6b508ac7-6723-4581-9083-489308306f8d" targetNamespace="http://schemas.microsoft.com/office/2006/metadata/properties" ma:root="true" ma:fieldsID="65afb91372971c7823cb2013ea8d48ea" ns3:_="" ns4:_="">
    <xsd:import namespace="66e76a33-3875-415d-a5e8-2581a2144d0a"/>
    <xsd:import namespace="6b508ac7-6723-4581-9083-489308306f8d"/>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KeyPoints" minOccurs="0"/>
                <xsd:element ref="ns4:MediaServiceKeyPoints" minOccurs="0"/>
                <xsd:element ref="ns4:MediaServiceDateTaken" minOccurs="0"/>
                <xsd:element ref="ns4:MediaServiceAutoTags" minOccurs="0"/>
                <xsd:element ref="ns4:MediaServiceLocation" minOccurs="0"/>
                <xsd:element ref="ns4:MediaServiceOCR" minOccurs="0"/>
                <xsd:element ref="ns4:MediaServiceGenerationTime" minOccurs="0"/>
                <xsd:element ref="ns4:MediaServiceEventHashCode" minOccurs="0"/>
                <xsd:element ref="ns4:_activity" minOccurs="0"/>
                <xsd:element ref="ns4: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6e76a33-3875-415d-a5e8-2581a2144d0a"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b508ac7-6723-4581-9083-489308306f8d"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Tags" ma:index="16" nillable="true" ma:displayName="Tags" ma:internalName="MediaServiceAutoTags"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_activity" ma:index="21" nillable="true" ma:displayName="_activity" ma:hidden="true" ma:internalName="_activity">
      <xsd:simpleType>
        <xsd:restriction base="dms:Note"/>
      </xsd:simpleType>
    </xsd:element>
    <xsd:element name="MediaLengthInSeconds" ma:index="22"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3BC3FE0-7F6E-443A-A3C1-D99B03C6C497}">
  <ds:schemaRefs>
    <ds:schemaRef ds:uri="http://schemas.microsoft.com/sharepoint/v3/contenttype/forms"/>
  </ds:schemaRefs>
</ds:datastoreItem>
</file>

<file path=customXml/itemProps2.xml><?xml version="1.0" encoding="utf-8"?>
<ds:datastoreItem xmlns:ds="http://schemas.openxmlformats.org/officeDocument/2006/customXml" ds:itemID="{A40B7458-4F25-4D80-97FB-DA353C4BDEEE}">
  <ds:schemaRefs>
    <ds:schemaRef ds:uri="http://schemas.microsoft.com/office/2006/documentManagement/types"/>
    <ds:schemaRef ds:uri="66e76a33-3875-415d-a5e8-2581a2144d0a"/>
    <ds:schemaRef ds:uri="http://purl.org/dc/elements/1.1/"/>
    <ds:schemaRef ds:uri="http://schemas.microsoft.com/office/infopath/2007/PartnerControls"/>
    <ds:schemaRef ds:uri="http://purl.org/dc/terms/"/>
    <ds:schemaRef ds:uri="http://schemas.openxmlformats.org/package/2006/metadata/core-properties"/>
    <ds:schemaRef ds:uri="6b508ac7-6723-4581-9083-489308306f8d"/>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5EAEE16F-688E-4832-8EDD-B0E973CEB05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6e76a33-3875-415d-a5e8-2581a2144d0a"/>
    <ds:schemaRef ds:uri="6b508ac7-6723-4581-9083-489308306f8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86</TotalTime>
  <Words>137</Words>
  <Application>Microsoft Office PowerPoint</Application>
  <PresentationFormat>Widescreen</PresentationFormat>
  <Paragraphs>78</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Arial Rounded MT Bold</vt:lpstr>
      <vt:lpstr>Bahnschrift SemiLight</vt:lpstr>
      <vt:lpstr>Calibri</vt:lpstr>
      <vt:lpstr>Calibri Light</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NBENEDICT</dc:creator>
  <cp:lastModifiedBy>Nicky Benedict</cp:lastModifiedBy>
  <cp:revision>6</cp:revision>
  <dcterms:created xsi:type="dcterms:W3CDTF">2022-07-22T07:55:27Z</dcterms:created>
  <dcterms:modified xsi:type="dcterms:W3CDTF">2023-08-27T11:10:13Z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0x010100E7CA0D3BB91760408ACD09781D44BAB6</vt:lpwstr>
  </property>
</Properties>
</file>