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3"/>
  </p:notesMasterIdLst>
  <p:sldIdLst>
    <p:sldId id="336" r:id="rId5"/>
    <p:sldId id="331" r:id="rId6"/>
    <p:sldId id="335" r:id="rId7"/>
    <p:sldId id="333" r:id="rId8"/>
    <p:sldId id="374" r:id="rId9"/>
    <p:sldId id="373" r:id="rId10"/>
    <p:sldId id="372" r:id="rId11"/>
    <p:sldId id="36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052"/>
    <p:restoredTop sz="94628"/>
  </p:normalViewPr>
  <p:slideViewPr>
    <p:cSldViewPr snapToGrid="0">
      <p:cViewPr varScale="1">
        <p:scale>
          <a:sx n="105" d="100"/>
          <a:sy n="105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6EE1CE-685A-5E49-AC82-B69F341DBF24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9F95E9-4A54-364E-A884-0338E2D2CF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30770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661023-3BEA-ADFF-8130-D92A060DD7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D97C2E-640E-5258-5D8D-62ADD29EC1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765AAF-F6C9-BFA0-7FF7-691CFF45CB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MYS</a:t>
            </a: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861DEE-2B86-AFAF-CF80-38A8A0E6BC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52E3C8-0E24-4DC8-B7E2-52124A0FE05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9834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2895F3-B9AB-65C0-BC8A-366A159F4A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25BF0D-DEE8-DA18-7010-8EB628E33D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731C7A-E409-DFC3-093E-49AC8376D1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MYS</a:t>
            </a: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B888B6-EDFE-2C80-497A-B6B7CF4FA3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52E3C8-0E24-4DC8-B7E2-52124A0FE059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87976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8FF0E8-3030-8581-C095-6033ABB495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126D2E-D881-BD56-6449-9900C8D479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CBC643D-5F7D-616C-AAF0-5D3E261F83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MYS</a:t>
            </a: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286C7C-F218-986B-41CF-17D16AB76C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52E3C8-0E24-4DC8-B7E2-52124A0FE059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4219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F93A2A-BECB-8546-F4B5-FA47FCEB96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EAD2F3-41F4-9D13-53C4-3E062B0286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5EB159-0FBF-EECC-B2EF-C3007360CE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574B8-AB32-BE49-8120-CB876CDD929E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C9139D-08B6-0642-FAF9-56AB6CB1F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309C98-4875-D2AD-5BC1-B943A7CF19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E776-93F3-B540-95D4-2D1AD4EB4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31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236DC1-38F7-CFA0-3EC6-21D308C5B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FB0DAD-259E-A8D8-3001-391BCE2D35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013583-2A2C-E6EE-C89F-21C4FE9FD0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574B8-AB32-BE49-8120-CB876CDD929E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6D22B0-412B-0C4C-27B1-334F280AD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10C1F6-0219-0D19-BD3E-D88E79150F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E776-93F3-B540-95D4-2D1AD4EB4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476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55A566-C375-E041-5BE7-6E4F9BE2A8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97E26C-F8A7-D1A6-E11C-84AA6CD325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41651B-0EE5-96AB-020B-EC0B1775D2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574B8-AB32-BE49-8120-CB876CDD929E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4DE95F-4FF4-9D30-A4C9-1A430A10C3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D4D747-8187-5774-F5F3-CACFE70CDA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E776-93F3-B540-95D4-2D1AD4EB4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665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C23888-8D98-929D-4F07-E5BC6E6492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21949-DAF1-D27C-77B0-36CD671508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6D0AC7-1309-3AD0-AA4D-18AD786A47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8D6C07-5388-9004-18E3-4ABD29492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574B8-AB32-BE49-8120-CB876CDD929E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6EA395-4F56-0FAC-2A9E-71E21E1374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7C1F3A-9B62-B906-87E5-C568D253AB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E776-93F3-B540-95D4-2D1AD4EB4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392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BDD259-417B-8CDD-807F-16E6773F8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384AC0-0C1D-7DE7-C3D0-4A6270D48C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14C69E-E6BD-43CC-DBF2-E34B7C3440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7F8F063-4516-F813-3E80-1037E8D94F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BC3516-62ED-4384-53EC-F599C0EB51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467A13-D332-9783-5E6C-AC6B6AAC2B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574B8-AB32-BE49-8120-CB876CDD929E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BCAAC39-EBB6-EDF5-5712-8BA0A3381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DFE9CD9-1AB0-49D8-0A3B-8CFD523745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E776-93F3-B540-95D4-2D1AD4EB4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608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E4DCB-FEF8-5491-1136-D7FD2C351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11DD51-7FD3-93C9-CADF-5D50FE7CEE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574B8-AB32-BE49-8120-CB876CDD929E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364337-2EBC-63BF-0924-5E5BA526C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1F2CC0-4045-7345-D6B1-2EB3496AC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E776-93F3-B540-95D4-2D1AD4EB4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52624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1FEB444-678A-64B4-CF77-CF1B05D0CE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574B8-AB32-BE49-8120-CB876CDD929E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674FA2-9E36-CCBE-D727-01BA4E2D7C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CFFADB-1DF5-F9BA-1DD4-77ECF586F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E776-93F3-B540-95D4-2D1AD4EB4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0794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9F47E-75BB-0589-20E7-8D6E607F1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4BC2C2-B33B-3D3C-E45B-0DF4A1477B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2D122A-B3FD-FF00-B850-CDD6006354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0866FC-61EF-8378-941F-E2F748A1BB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574B8-AB32-BE49-8120-CB876CDD929E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1B0023-7633-86E0-2D58-B935D404E3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D46EF7-6DEF-D49F-AC86-C2D08969C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E776-93F3-B540-95D4-2D1AD4EB4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837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62D45A-FB76-1573-DAA1-AC66174FBC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E9DB8C8-66B5-A035-387D-F665812ABD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86D101-353F-CED3-272A-BB3490149E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054590-5734-F0C2-0354-E3228CA904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574B8-AB32-BE49-8120-CB876CDD929E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F22BCE-0352-EDDB-1CA5-72EFDCFF4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37FE9A-1459-1C7D-2655-A084D0C31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E776-93F3-B540-95D4-2D1AD4EB4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0298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5A0B19-3756-905C-A43D-A2429FC4C1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FCDFFA-D632-ACDA-F269-850F4CA42D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26F5EA-5AB3-20F2-A93E-C9C734D15C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574B8-AB32-BE49-8120-CB876CDD929E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7C595D-9D94-F42D-9268-AB4DBC067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87A4E7-4BE7-455F-54CE-8CB53A7D5C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E776-93F3-B540-95D4-2D1AD4EB4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547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6E039AD-96F2-62B3-5409-95CE0A5336C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C0B787-2D66-70A3-657D-50A03F2FF0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1CB58D-916B-675E-DF07-98A5295CFB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574B8-AB32-BE49-8120-CB876CDD929E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E3B591-B158-0AEF-DB93-087F7CE568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6A5D7E-16D1-AA96-FF41-43A74A5D6A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E776-93F3-B540-95D4-2D1AD4EB4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9792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7B14E5-1ECD-271F-B82D-071CF617A6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D100D5-28B5-38E4-F8A7-C383FBA17C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596BED-38B4-6D75-8036-62C0B3FE5C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28574B8-AB32-BE49-8120-CB876CDD929E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0CD616-94A7-84BD-E25C-9FAE926800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7CBCC1-748E-7345-D7B3-EE38EA0ED7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850E776-93F3-B540-95D4-2D1AD4EB4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9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2D003-C166-A4FD-7D20-0D39AEE9886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AQA: A Level Media Studies Curriculum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3FB2FD-2B42-8ACE-8E1F-06F95B2DE49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30064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creenshot of a questionnaire&#10;&#10;AI-generated content may be incorrect.">
            <a:extLst>
              <a:ext uri="{FF2B5EF4-FFF2-40B4-BE49-F238E27FC236}">
                <a16:creationId xmlns:a16="http://schemas.microsoft.com/office/drawing/2014/main" id="{EF6AABBE-CD3D-0DC7-CFA1-6FF41CEB42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3677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3246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creenshot of a computer screen&#10;&#10;AI-generated content may be incorrect.">
            <a:extLst>
              <a:ext uri="{FF2B5EF4-FFF2-40B4-BE49-F238E27FC236}">
                <a16:creationId xmlns:a16="http://schemas.microsoft.com/office/drawing/2014/main" id="{E40C25D1-F402-76BF-6994-13FBD88162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03686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558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test&#10;&#10;AI-generated content may be incorrect.">
            <a:extLst>
              <a:ext uri="{FF2B5EF4-FFF2-40B4-BE49-F238E27FC236}">
                <a16:creationId xmlns:a16="http://schemas.microsoft.com/office/drawing/2014/main" id="{4AAF12EC-2108-2D91-980D-16ABBE818C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504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3701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223ACF-A257-F180-EAF4-9DD0C95773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414" y="0"/>
            <a:ext cx="52187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9853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43F075-CBDE-37DB-203A-C93350A05E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>
            <a:extLst>
              <a:ext uri="{FF2B5EF4-FFF2-40B4-BE49-F238E27FC236}">
                <a16:creationId xmlns:a16="http://schemas.microsoft.com/office/drawing/2014/main" id="{278028FF-42B4-03D0-DB4E-3A9CB86A94A6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4" y="-9144"/>
            <a:ext cx="12191996" cy="921861"/>
          </a:xfrm>
          <a:solidFill>
            <a:srgbClr val="002C58"/>
          </a:solidFill>
          <a:ln w="9528">
            <a:solidFill>
              <a:srgbClr val="203864"/>
            </a:solidFill>
            <a:prstDash val="solid"/>
          </a:ln>
        </p:spPr>
        <p:txBody>
          <a:bodyPr>
            <a:normAutofit fontScale="32500" lnSpcReduction="20000"/>
          </a:bodyPr>
          <a:lstStyle/>
          <a:p>
            <a:pPr lvl="0"/>
            <a:endParaRPr lang="en-US" sz="4400" dirty="0">
              <a:solidFill>
                <a:srgbClr val="CC9900"/>
              </a:solidFill>
              <a:latin typeface="Cambria" panose="02040503050406030204" pitchFamily="18" charset="0"/>
            </a:endParaRPr>
          </a:p>
          <a:p>
            <a:pPr lvl="0"/>
            <a:r>
              <a:rPr lang="en-GB" sz="1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Level Media Studies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E499AF9A-9FFB-3250-C5A0-7B8404289582}"/>
              </a:ext>
            </a:extLst>
          </p:cNvPr>
          <p:cNvSpPr/>
          <p:nvPr/>
        </p:nvSpPr>
        <p:spPr>
          <a:xfrm>
            <a:off x="0" y="921861"/>
            <a:ext cx="12191996" cy="244784"/>
          </a:xfrm>
          <a:prstGeom prst="rect">
            <a:avLst/>
          </a:prstGeom>
          <a:solidFill>
            <a:srgbClr val="CC99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DA0AB27-72D4-7948-CC54-F7C968C92C5B}"/>
              </a:ext>
            </a:extLst>
          </p:cNvPr>
          <p:cNvSpPr txBox="1"/>
          <p:nvPr/>
        </p:nvSpPr>
        <p:spPr>
          <a:xfrm>
            <a:off x="4" y="6401436"/>
            <a:ext cx="1219199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b="1" i="0" u="none" strike="noStrike">
                <a:solidFill>
                  <a:srgbClr val="000000"/>
                </a:solidFill>
                <a:effectLst/>
                <a:highlight>
                  <a:srgbClr val="FFFF00"/>
                </a:highlight>
                <a:latin typeface="-webkit-standard"/>
              </a:rPr>
              <a:t>In a world driven by media, wouldn’t you want to know how to master it?</a:t>
            </a:r>
            <a:endParaRPr lang="en-GB" sz="2400" b="1">
              <a:highlight>
                <a:srgbClr val="FFFF00"/>
              </a:highligh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906E39-ABCF-342B-F26B-D386E6F7D988}"/>
              </a:ext>
            </a:extLst>
          </p:cNvPr>
          <p:cNvSpPr txBox="1"/>
          <p:nvPr/>
        </p:nvSpPr>
        <p:spPr>
          <a:xfrm>
            <a:off x="2708362" y="1158915"/>
            <a:ext cx="6667836" cy="5294855"/>
          </a:xfrm>
          <a:prstGeom prst="rect">
            <a:avLst/>
          </a:prstGeom>
          <a:noFill/>
        </p:spPr>
        <p:txBody>
          <a:bodyPr wrap="square" numCol="2" spcCol="180000">
            <a:spAutoFit/>
          </a:bodyPr>
          <a:lstStyle/>
          <a:p>
            <a:pPr algn="l"/>
            <a:r>
              <a:rPr lang="en-GB" sz="2000" b="0" i="0" u="none" strike="noStrike" dirty="0">
                <a:solidFill>
                  <a:srgbClr val="000000"/>
                </a:solidFill>
                <a:effectLst/>
              </a:rPr>
              <a:t>AQA A-Level Media Studies explores how media—like film, TV, social media, advertising, and video games—shapes our world. Students analyse real-world examples, learning about audience behaviour, media representation, and industry practices. </a:t>
            </a:r>
          </a:p>
          <a:p>
            <a:pPr algn="l"/>
            <a:endParaRPr lang="en-GB" sz="2000" dirty="0">
              <a:solidFill>
                <a:srgbClr val="000000"/>
              </a:solidFill>
            </a:endParaRPr>
          </a:p>
          <a:p>
            <a:pPr algn="l"/>
            <a:r>
              <a:rPr lang="en-GB" sz="2000" b="0" i="0" u="none" strike="noStrike" dirty="0">
                <a:solidFill>
                  <a:srgbClr val="000000"/>
                </a:solidFill>
                <a:effectLst/>
              </a:rPr>
              <a:t>The course combines academic study with practical skills, such as creating your own media projects (e.g., short films or social media campaigns).</a:t>
            </a:r>
          </a:p>
          <a:p>
            <a:pPr algn="l"/>
            <a:r>
              <a:rPr lang="en-GB" sz="2000" b="0" i="0" u="none" strike="noStrike" dirty="0">
                <a:solidFill>
                  <a:srgbClr val="000000"/>
                </a:solidFill>
                <a:effectLst/>
              </a:rPr>
              <a:t>Key topics include: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000" b="0" i="0" u="none" strike="noStrike" dirty="0">
                <a:solidFill>
                  <a:srgbClr val="000000"/>
                </a:solidFill>
                <a:effectLst/>
              </a:rPr>
              <a:t>Representation of gender, race, and culture in media.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000" b="0" i="0" u="none" strike="noStrike" dirty="0">
                <a:solidFill>
                  <a:srgbClr val="000000"/>
                </a:solidFill>
                <a:effectLst/>
              </a:rPr>
              <a:t>Media production techniques and tools.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000" b="0" i="0" u="none" strike="noStrike" dirty="0">
                <a:solidFill>
                  <a:srgbClr val="000000"/>
                </a:solidFill>
                <a:effectLst/>
              </a:rPr>
              <a:t>The role of media in politics, business, and society.</a:t>
            </a:r>
          </a:p>
          <a:p>
            <a:pPr algn="l"/>
            <a:endParaRPr lang="en-GB" sz="2000" b="0" i="0" u="none" strike="noStrike" dirty="0">
              <a:solidFill>
                <a:srgbClr val="000000"/>
              </a:solidFill>
              <a:effectLst/>
            </a:endParaRPr>
          </a:p>
          <a:p>
            <a:pPr algn="l"/>
            <a:r>
              <a:rPr lang="en-GB" sz="2000" b="0" i="0" u="none" strike="noStrike" dirty="0">
                <a:solidFill>
                  <a:srgbClr val="000000"/>
                </a:solidFill>
                <a:effectLst/>
              </a:rPr>
              <a:t>This course builds critical thinking, creativity, and communication skills, preparing students for diverse fields such as marketing, law, business, or even STEM careers with a creative edge.</a:t>
            </a:r>
          </a:p>
        </p:txBody>
      </p:sp>
      <p:pic>
        <p:nvPicPr>
          <p:cNvPr id="1026" name="Picture 2" descr="A Level Media Studies | City of Portsmouth College">
            <a:extLst>
              <a:ext uri="{FF2B5EF4-FFF2-40B4-BE49-F238E27FC236}">
                <a16:creationId xmlns:a16="http://schemas.microsoft.com/office/drawing/2014/main" id="{EEC26E5A-D880-1967-16AD-D09A296962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380" y="1193149"/>
            <a:ext cx="2696011" cy="2022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George Cowin on LinkedIn: Beta Squad doing their thing on set. These guys  are flying right…">
            <a:extLst>
              <a:ext uri="{FF2B5EF4-FFF2-40B4-BE49-F238E27FC236}">
                <a16:creationId xmlns:a16="http://schemas.microsoft.com/office/drawing/2014/main" id="{3D25A121-075B-9B56-A502-286AD0AD3DD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26" r="24271" b="36175"/>
          <a:stretch/>
        </p:blipFill>
        <p:spPr bwMode="auto">
          <a:xfrm>
            <a:off x="9393380" y="3097813"/>
            <a:ext cx="2691178" cy="191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Bend It Like Beckham (UK-Germany 2002) – Narrative, Genre and  Representation – The Global Film Book Blog">
            <a:extLst>
              <a:ext uri="{FF2B5EF4-FFF2-40B4-BE49-F238E27FC236}">
                <a16:creationId xmlns:a16="http://schemas.microsoft.com/office/drawing/2014/main" id="{6BB99DB0-EDE1-6A8C-310A-8C7493AC22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3" y="1219875"/>
            <a:ext cx="2537523" cy="1656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The Sims FreePlay | The Sims Wiki | Fandom">
            <a:extLst>
              <a:ext uri="{FF2B5EF4-FFF2-40B4-BE49-F238E27FC236}">
                <a16:creationId xmlns:a16="http://schemas.microsoft.com/office/drawing/2014/main" id="{7C7E9A4B-3A72-9379-0F4A-FFFDFDEF7D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21" y="2911670"/>
            <a:ext cx="2537523" cy="1691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Photo: Billy Ray Cyrus and Lil Nas X from “Old Town Road” video | San Diego  Reader">
            <a:extLst>
              <a:ext uri="{FF2B5EF4-FFF2-40B4-BE49-F238E27FC236}">
                <a16:creationId xmlns:a16="http://schemas.microsoft.com/office/drawing/2014/main" id="{84FBD34D-49B3-7602-CCB6-D62E00A5AC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3" y="4634867"/>
            <a:ext cx="2520341" cy="167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Konstantin on X: &quot;Shout out to the @Sidemen legends for crushing YouTube  for the past 8 years. Really grateful to be part of the journey along with  many other talented people behind">
            <a:extLst>
              <a:ext uri="{FF2B5EF4-FFF2-40B4-BE49-F238E27FC236}">
                <a16:creationId xmlns:a16="http://schemas.microsoft.com/office/drawing/2014/main" id="{5850678D-BC41-2C2E-5F90-9AF66677B5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8546" y="4603353"/>
            <a:ext cx="2683665" cy="1786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25565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5C1530-3FC8-5164-80A4-3518BCD19E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>
            <a:extLst>
              <a:ext uri="{FF2B5EF4-FFF2-40B4-BE49-F238E27FC236}">
                <a16:creationId xmlns:a16="http://schemas.microsoft.com/office/drawing/2014/main" id="{91851DA5-DC08-1CFE-79D6-B58372A88D76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4" y="-9144"/>
            <a:ext cx="12191996" cy="921861"/>
          </a:xfrm>
          <a:solidFill>
            <a:srgbClr val="002C58"/>
          </a:solidFill>
          <a:ln w="9528">
            <a:solidFill>
              <a:srgbClr val="203864"/>
            </a:solidFill>
            <a:prstDash val="solid"/>
          </a:ln>
        </p:spPr>
        <p:txBody>
          <a:bodyPr>
            <a:normAutofit fontScale="32500" lnSpcReduction="20000"/>
          </a:bodyPr>
          <a:lstStyle/>
          <a:p>
            <a:pPr lvl="0"/>
            <a:endParaRPr lang="en-US" sz="4400" dirty="0">
              <a:solidFill>
                <a:srgbClr val="CC9900"/>
              </a:solidFill>
              <a:latin typeface="Cambria" panose="02040503050406030204" pitchFamily="18" charset="0"/>
            </a:endParaRPr>
          </a:p>
          <a:p>
            <a:pPr lvl="0"/>
            <a:r>
              <a:rPr lang="en-GB" sz="1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Why study A Level Media Studies?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2360EA78-DFC7-9B2B-7011-A3F1C09003C8}"/>
              </a:ext>
            </a:extLst>
          </p:cNvPr>
          <p:cNvSpPr/>
          <p:nvPr/>
        </p:nvSpPr>
        <p:spPr>
          <a:xfrm>
            <a:off x="0" y="921861"/>
            <a:ext cx="12191996" cy="244784"/>
          </a:xfrm>
          <a:prstGeom prst="rect">
            <a:avLst/>
          </a:prstGeom>
          <a:solidFill>
            <a:srgbClr val="CC99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571DB5-5ABB-B8FD-13EC-93FB3059D6D9}"/>
              </a:ext>
            </a:extLst>
          </p:cNvPr>
          <p:cNvSpPr txBox="1"/>
          <p:nvPr/>
        </p:nvSpPr>
        <p:spPr>
          <a:xfrm>
            <a:off x="50218" y="1175789"/>
            <a:ext cx="12091560" cy="5612741"/>
          </a:xfrm>
          <a:prstGeom prst="rect">
            <a:avLst/>
          </a:prstGeom>
          <a:noFill/>
        </p:spPr>
        <p:txBody>
          <a:bodyPr wrap="square" numCol="2" spcCol="180000">
            <a:spAutoFit/>
          </a:bodyPr>
          <a:lstStyle/>
          <a:p>
            <a:pPr algn="l"/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1. Learn About the Media that Shapes Your World</a:t>
            </a:r>
            <a:endParaRPr lang="en-GB" b="0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Media influences everything: politics, culture, fashion, and even the way we think. In this course, you’ll analyse films, TV shows, social media, video games, and advertising to understand how and why they impact society.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b="0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2. Gain Transferable Skills for Top Careers</a:t>
            </a:r>
            <a:endParaRPr lang="en-GB" b="0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Develop skills in </a:t>
            </a:r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critical thinking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 </a:t>
            </a:r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research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 </a:t>
            </a:r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problem-solving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and </a:t>
            </a:r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creativity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—skills highly valued in law, marketing, PR, business, and beyond.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Explore </a:t>
            </a:r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media production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 by creating your own film clips, magazines, or social media campaigns, which are perfect for building portfolios for creative or business-related university courses.</a:t>
            </a:r>
          </a:p>
          <a:p>
            <a:pPr algn="l"/>
            <a:endParaRPr lang="en-GB" b="1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endParaRPr lang="en-GB" b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endParaRPr lang="en-GB" b="1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endParaRPr lang="en-GB" b="1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endParaRPr lang="en-GB" b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endParaRPr lang="en-GB" b="1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3. Keep Your Options Open</a:t>
            </a:r>
            <a:endParaRPr lang="en-GB" b="0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Media studies complements traditional STEM and business pathways by teaching you about </a:t>
            </a:r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brand management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 </a:t>
            </a:r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consumer psychology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and how to communicate effectively in a digital-first world.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 unique edge for careers like </a:t>
            </a:r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medicine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 or </a:t>
            </a:r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dentistry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where understanding patient communication or branding a private practice matters.</a:t>
            </a:r>
          </a:p>
          <a:p>
            <a:pPr algn="l"/>
            <a:endParaRPr lang="en-GB" b="1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4. Study Exciting, Relevant Topics</a:t>
            </a:r>
            <a:endParaRPr lang="en-GB" b="0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Analyse real-world case studies like Marvel films, TikTok trends, or Netflix’s global success.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Discuss topics like how gender, race, and culture are represented in media—issues that resonate with minority communities.</a:t>
            </a:r>
          </a:p>
          <a:p>
            <a:pPr algn="l"/>
            <a:endParaRPr lang="en-GB" b="1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5. Stand Out in a Competitive World</a:t>
            </a:r>
            <a:endParaRPr lang="en-GB" b="0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Employers and universities love students with </a:t>
            </a:r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diverse perspectives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 Media studies proves you're adaptable, creative, and globally aware.</a:t>
            </a:r>
          </a:p>
        </p:txBody>
      </p:sp>
      <p:pic>
        <p:nvPicPr>
          <p:cNvPr id="2052" name="Picture 4" descr="The Entire History Of Beta Squad - YouTube">
            <a:extLst>
              <a:ext uri="{FF2B5EF4-FFF2-40B4-BE49-F238E27FC236}">
                <a16:creationId xmlns:a16="http://schemas.microsoft.com/office/drawing/2014/main" id="{EA93CD2E-7A18-4FE2-20C3-ECBA6C5411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2" y="5167694"/>
            <a:ext cx="2880551" cy="1620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AD595EF-8BF6-6007-3052-E4B2963A22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8337" y="5167694"/>
            <a:ext cx="2904635" cy="1630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3984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8063A7DB-2116-19A9-2464-0F57F6584F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>
            <a:extLst>
              <a:ext uri="{FF2B5EF4-FFF2-40B4-BE49-F238E27FC236}">
                <a16:creationId xmlns:a16="http://schemas.microsoft.com/office/drawing/2014/main" id="{542E4834-CB6D-399C-6AFB-04A651650554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4" y="-9144"/>
            <a:ext cx="12191996" cy="921861"/>
          </a:xfrm>
          <a:solidFill>
            <a:srgbClr val="002C58"/>
          </a:solidFill>
          <a:ln w="9528">
            <a:solidFill>
              <a:srgbClr val="203864"/>
            </a:solidFill>
            <a:prstDash val="solid"/>
          </a:ln>
        </p:spPr>
        <p:txBody>
          <a:bodyPr>
            <a:normAutofit fontScale="32500" lnSpcReduction="20000"/>
          </a:bodyPr>
          <a:lstStyle/>
          <a:p>
            <a:pPr lvl="0"/>
            <a:endParaRPr lang="en-US" sz="4400" dirty="0">
              <a:solidFill>
                <a:srgbClr val="CC9900"/>
              </a:solidFill>
              <a:latin typeface="Cambria" panose="02040503050406030204" pitchFamily="18" charset="0"/>
            </a:endParaRPr>
          </a:p>
          <a:p>
            <a:pPr lvl="0"/>
            <a:r>
              <a:rPr lang="en-GB" sz="1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Level Media Studies – Destinations 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DAB66CF5-1F51-A5E1-067B-42DD1B6D167B}"/>
              </a:ext>
            </a:extLst>
          </p:cNvPr>
          <p:cNvSpPr/>
          <p:nvPr/>
        </p:nvSpPr>
        <p:spPr>
          <a:xfrm>
            <a:off x="0" y="921861"/>
            <a:ext cx="12191996" cy="244784"/>
          </a:xfrm>
          <a:prstGeom prst="rect">
            <a:avLst/>
          </a:prstGeom>
          <a:solidFill>
            <a:srgbClr val="CC99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0131329-FE00-2EE6-B057-42157DED2674}"/>
              </a:ext>
            </a:extLst>
          </p:cNvPr>
          <p:cNvGraphicFramePr>
            <a:graphicFrameLocks noGrp="1"/>
          </p:cNvGraphicFramePr>
          <p:nvPr/>
        </p:nvGraphicFramePr>
        <p:xfrm>
          <a:off x="263236" y="1265245"/>
          <a:ext cx="11637819" cy="54879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9194">
                  <a:extLst>
                    <a:ext uri="{9D8B030D-6E8A-4147-A177-3AD203B41FA5}">
                      <a16:colId xmlns:a16="http://schemas.microsoft.com/office/drawing/2014/main" val="214330720"/>
                    </a:ext>
                  </a:extLst>
                </a:gridCol>
                <a:gridCol w="1975725">
                  <a:extLst>
                    <a:ext uri="{9D8B030D-6E8A-4147-A177-3AD203B41FA5}">
                      <a16:colId xmlns:a16="http://schemas.microsoft.com/office/drawing/2014/main" val="1647478570"/>
                    </a:ext>
                  </a:extLst>
                </a:gridCol>
                <a:gridCol w="1975725">
                  <a:extLst>
                    <a:ext uri="{9D8B030D-6E8A-4147-A177-3AD203B41FA5}">
                      <a16:colId xmlns:a16="http://schemas.microsoft.com/office/drawing/2014/main" val="1612792508"/>
                    </a:ext>
                  </a:extLst>
                </a:gridCol>
                <a:gridCol w="1975725">
                  <a:extLst>
                    <a:ext uri="{9D8B030D-6E8A-4147-A177-3AD203B41FA5}">
                      <a16:colId xmlns:a16="http://schemas.microsoft.com/office/drawing/2014/main" val="892151714"/>
                    </a:ext>
                  </a:extLst>
                </a:gridCol>
                <a:gridCol w="1975725">
                  <a:extLst>
                    <a:ext uri="{9D8B030D-6E8A-4147-A177-3AD203B41FA5}">
                      <a16:colId xmlns:a16="http://schemas.microsoft.com/office/drawing/2014/main" val="2688668479"/>
                    </a:ext>
                  </a:extLst>
                </a:gridCol>
                <a:gridCol w="1975725">
                  <a:extLst>
                    <a:ext uri="{9D8B030D-6E8A-4147-A177-3AD203B41FA5}">
                      <a16:colId xmlns:a16="http://schemas.microsoft.com/office/drawing/2014/main" val="426032395"/>
                    </a:ext>
                  </a:extLst>
                </a:gridCol>
              </a:tblGrid>
              <a:tr h="888644">
                <a:tc>
                  <a:txBody>
                    <a:bodyPr/>
                    <a:lstStyle/>
                    <a:p>
                      <a:r>
                        <a:rPr lang="en-GB" sz="2400">
                          <a:latin typeface="Cambria"/>
                          <a:ea typeface="Cambria"/>
                        </a:rPr>
                        <a:t>Student Name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>
                          <a:latin typeface="Cambria"/>
                          <a:ea typeface="Cambria"/>
                        </a:rPr>
                        <a:t> A Level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>
                          <a:latin typeface="Cambria"/>
                          <a:ea typeface="Cambria"/>
                        </a:rPr>
                        <a:t>A Level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>
                          <a:latin typeface="Cambria"/>
                          <a:ea typeface="Cambria"/>
                        </a:rPr>
                        <a:t>A Level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b="1">
                          <a:latin typeface="Cambria"/>
                          <a:ea typeface="Cambria"/>
                        </a:rPr>
                        <a:t>Degree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>
                          <a:latin typeface="Cambria"/>
                          <a:ea typeface="Cambria"/>
                        </a:rPr>
                        <a:t>University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0339883"/>
                  </a:ext>
                </a:extLst>
              </a:tr>
              <a:tr h="69262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Cambria"/>
                          <a:ea typeface="Cambria"/>
                        </a:rPr>
                        <a:t>Manveer </a:t>
                      </a:r>
                      <a:r>
                        <a:rPr lang="en-GB" sz="1800" dirty="0" err="1">
                          <a:latin typeface="Cambria"/>
                          <a:ea typeface="Cambria"/>
                        </a:rPr>
                        <a:t>Hakemzadeh</a:t>
                      </a:r>
                      <a:endParaRPr lang="en-GB" sz="1800" dirty="0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>
                          <a:latin typeface="Cambria"/>
                          <a:ea typeface="Cambria"/>
                        </a:rPr>
                        <a:t>Media Studies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>
                          <a:latin typeface="Cambria"/>
                          <a:ea typeface="Cambria"/>
                        </a:rPr>
                        <a:t>Economics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>
                          <a:latin typeface="Cambria"/>
                          <a:ea typeface="Cambria"/>
                        </a:rPr>
                        <a:t>Psychology</a:t>
                      </a:r>
                      <a:endParaRPr lang="en-GB" sz="1800" b="0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>
                          <a:latin typeface="Cambria"/>
                          <a:ea typeface="Cambria"/>
                        </a:rPr>
                        <a:t>Film Studies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latin typeface="Cambria"/>
                          <a:ea typeface="Cambria"/>
                        </a:rPr>
                        <a:t>King's College London</a:t>
                      </a:r>
                      <a:endParaRPr lang="en-GB" sz="1800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4652780"/>
                  </a:ext>
                </a:extLst>
              </a:tr>
              <a:tr h="692620">
                <a:tc>
                  <a:txBody>
                    <a:bodyPr/>
                    <a:lstStyle/>
                    <a:p>
                      <a:r>
                        <a:rPr lang="en-GB" sz="1800">
                          <a:latin typeface="Cambria"/>
                          <a:ea typeface="Cambria"/>
                        </a:rPr>
                        <a:t>Nadir Rahman</a:t>
                      </a:r>
                      <a:endParaRPr lang="en-GB" sz="1800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"/>
                          <a:ea typeface="Cambria"/>
                          <a:cs typeface="+mn-cs"/>
                        </a:rPr>
                        <a:t>Media Studies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>
                          <a:latin typeface="Cambria"/>
                          <a:ea typeface="Cambria"/>
                        </a:rPr>
                        <a:t>Economics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>
                          <a:latin typeface="Cambria"/>
                          <a:ea typeface="Cambria"/>
                        </a:rPr>
                        <a:t>Business Studies</a:t>
                      </a:r>
                      <a:endParaRPr lang="en-GB" sz="1800" b="0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>
                          <a:latin typeface="Cambria"/>
                          <a:ea typeface="Cambria"/>
                        </a:rPr>
                        <a:t>Law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latin typeface="Cambria"/>
                          <a:ea typeface="Cambria"/>
                        </a:rPr>
                        <a:t>Royal Holloway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3916426"/>
                  </a:ext>
                </a:extLst>
              </a:tr>
              <a:tr h="877011">
                <a:tc>
                  <a:txBody>
                    <a:bodyPr/>
                    <a:lstStyle/>
                    <a:p>
                      <a:r>
                        <a:rPr lang="en-GB" sz="1800">
                          <a:latin typeface="Cambria"/>
                          <a:ea typeface="Cambria"/>
                        </a:rPr>
                        <a:t>Manveer Wahda</a:t>
                      </a:r>
                      <a:endParaRPr lang="en-GB" sz="1800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"/>
                          <a:ea typeface="Cambria"/>
                          <a:cs typeface="+mn-cs"/>
                        </a:rPr>
                        <a:t>Media Studies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>
                          <a:latin typeface="Cambria"/>
                          <a:ea typeface="Cambria"/>
                        </a:rPr>
                        <a:t>Photography</a:t>
                      </a:r>
                      <a:endParaRPr lang="en-GB" sz="1800" b="0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>
                          <a:latin typeface="Cambria"/>
                          <a:ea typeface="Cambria"/>
                        </a:rPr>
                        <a:t>Spanish</a:t>
                      </a:r>
                      <a:endParaRPr lang="en-GB" sz="1800" b="0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>
                          <a:latin typeface="Cambria"/>
                          <a:ea typeface="Cambria"/>
                        </a:rPr>
                        <a:t>Film, Television and Digital Production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latin typeface="Cambria"/>
                          <a:ea typeface="Cambria"/>
                        </a:rPr>
                        <a:t>Royal Holloway</a:t>
                      </a:r>
                      <a:endParaRPr lang="en-GB" sz="1800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7922213"/>
                  </a:ext>
                </a:extLst>
              </a:tr>
              <a:tr h="692620">
                <a:tc>
                  <a:txBody>
                    <a:bodyPr/>
                    <a:lstStyle/>
                    <a:p>
                      <a:r>
                        <a:rPr lang="en-GB" sz="1800">
                          <a:latin typeface="Cambria"/>
                          <a:ea typeface="Cambria"/>
                        </a:rPr>
                        <a:t>Owen Carter</a:t>
                      </a:r>
                      <a:endParaRPr lang="en-GB" sz="1800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"/>
                          <a:ea typeface="Cambria"/>
                          <a:cs typeface="+mn-cs"/>
                        </a:rPr>
                        <a:t>Media Studies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>
                          <a:latin typeface="Cambria"/>
                          <a:ea typeface="Cambria"/>
                        </a:rPr>
                        <a:t>English Literature</a:t>
                      </a:r>
                      <a:endParaRPr lang="en-GB" sz="1800" b="0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>
                          <a:latin typeface="Cambria"/>
                          <a:ea typeface="Cambria"/>
                        </a:rPr>
                        <a:t>History</a:t>
                      </a:r>
                      <a:endParaRPr lang="en-GB" sz="1800" b="0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>
                          <a:latin typeface="Cambria"/>
                          <a:ea typeface="Cambria"/>
                        </a:rPr>
                        <a:t>Film and Media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latin typeface="Cambria"/>
                          <a:ea typeface="Cambria"/>
                        </a:rPr>
                        <a:t>University of Kent</a:t>
                      </a:r>
                      <a:endParaRPr lang="en-GB" sz="1800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8672494"/>
                  </a:ext>
                </a:extLst>
              </a:tr>
              <a:tr h="692620">
                <a:tc>
                  <a:txBody>
                    <a:bodyPr/>
                    <a:lstStyle/>
                    <a:p>
                      <a:r>
                        <a:rPr lang="en-GB" sz="1800">
                          <a:latin typeface="Cambria"/>
                          <a:ea typeface="Cambria"/>
                        </a:rPr>
                        <a:t>Diogo Andrade</a:t>
                      </a:r>
                      <a:endParaRPr lang="en-GB" sz="1800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"/>
                          <a:ea typeface="Cambria"/>
                          <a:cs typeface="+mn-cs"/>
                        </a:rPr>
                        <a:t>Media Studies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>
                          <a:latin typeface="Cambria"/>
                          <a:ea typeface="Cambria"/>
                        </a:rPr>
                        <a:t>Sociology</a:t>
                      </a:r>
                      <a:endParaRPr lang="en-GB" sz="1800" b="0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>
                          <a:latin typeface="Cambria"/>
                          <a:ea typeface="Cambria"/>
                        </a:rPr>
                        <a:t>Spanish</a:t>
                      </a:r>
                      <a:endParaRPr lang="en-GB" sz="1800" b="0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>
                          <a:latin typeface="Cambria"/>
                          <a:ea typeface="Cambria"/>
                        </a:rPr>
                        <a:t>Sports Journalism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latin typeface="Cambria"/>
                          <a:ea typeface="Cambria"/>
                        </a:rPr>
                        <a:t>Southampton Solent University</a:t>
                      </a:r>
                      <a:endParaRPr lang="en-GB" sz="1800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5367436"/>
                  </a:ext>
                </a:extLst>
              </a:tr>
              <a:tr h="877011">
                <a:tc>
                  <a:txBody>
                    <a:bodyPr/>
                    <a:lstStyle/>
                    <a:p>
                      <a:r>
                        <a:rPr lang="en-GB" sz="1800">
                          <a:latin typeface="Cambria"/>
                          <a:ea typeface="Cambria"/>
                        </a:rPr>
                        <a:t>Zaira Malik</a:t>
                      </a:r>
                      <a:endParaRPr lang="en-GB" sz="1800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"/>
                          <a:ea typeface="Cambria"/>
                          <a:cs typeface="+mn-cs"/>
                        </a:rPr>
                        <a:t>Media Studies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>
                          <a:latin typeface="Cambria"/>
                          <a:ea typeface="Cambria"/>
                        </a:rPr>
                        <a:t>Business Studies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>
                          <a:latin typeface="Cambria"/>
                          <a:ea typeface="Cambria"/>
                        </a:rPr>
                        <a:t>RS</a:t>
                      </a:r>
                      <a:endParaRPr lang="en-GB" sz="1800" b="0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>
                          <a:latin typeface="Cambria"/>
                          <a:ea typeface="Cambria"/>
                        </a:rPr>
                        <a:t>Media Studies and Analogy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Cambria"/>
                          <a:ea typeface="Cambria"/>
                        </a:rPr>
                        <a:t>Goldsmith's University London</a:t>
                      </a:r>
                      <a:endParaRPr lang="en-GB" sz="1800" dirty="0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8736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96250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2013 - 2022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5e56b57-a49e-43c2-b242-e0f98cfb49ea">
      <Terms xmlns="http://schemas.microsoft.com/office/infopath/2007/PartnerControls"/>
    </lcf76f155ced4ddcb4097134ff3c332f>
    <TaxCatchAll xmlns="fc939d17-c080-41d5-941d-333de1840d3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C2DE35E0E6BD4088B25B4ED042035D" ma:contentTypeVersion="14" ma:contentTypeDescription="Create a new document." ma:contentTypeScope="" ma:versionID="a4d83784d344c5f1661701a02acb03ff">
  <xsd:schema xmlns:xsd="http://www.w3.org/2001/XMLSchema" xmlns:xs="http://www.w3.org/2001/XMLSchema" xmlns:p="http://schemas.microsoft.com/office/2006/metadata/properties" xmlns:ns2="b5e56b57-a49e-43c2-b242-e0f98cfb49ea" xmlns:ns3="fc939d17-c080-41d5-941d-333de1840d34" targetNamespace="http://schemas.microsoft.com/office/2006/metadata/properties" ma:root="true" ma:fieldsID="35d15c60591966f598c5ac5a3ae0184f" ns2:_="" ns3:_="">
    <xsd:import namespace="b5e56b57-a49e-43c2-b242-e0f98cfb49ea"/>
    <xsd:import namespace="fc939d17-c080-41d5-941d-333de1840d3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e56b57-a49e-43c2-b242-e0f98cfb49e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fb50e182-f825-4ea8-bcdd-5bcf61a3739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c939d17-c080-41d5-941d-333de1840d34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13187168-ae03-4790-b9fa-2b99c2cd76a1}" ma:internalName="TaxCatchAll" ma:showField="CatchAllData" ma:web="fc939d17-c080-41d5-941d-333de1840d3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0242308-2970-4FB2-AB0A-4E9AD81AD744}">
  <ds:schemaRefs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dcmitype/"/>
    <ds:schemaRef ds:uri="http://purl.org/dc/terms/"/>
    <ds:schemaRef ds:uri="http://purl.org/dc/elements/1.1/"/>
    <ds:schemaRef ds:uri="http://schemas.microsoft.com/office/infopath/2007/PartnerControls"/>
    <ds:schemaRef ds:uri="fc939d17-c080-41d5-941d-333de1840d34"/>
    <ds:schemaRef ds:uri="b5e56b57-a49e-43c2-b242-e0f98cfb49ea"/>
  </ds:schemaRefs>
</ds:datastoreItem>
</file>

<file path=customXml/itemProps2.xml><?xml version="1.0" encoding="utf-8"?>
<ds:datastoreItem xmlns:ds="http://schemas.openxmlformats.org/officeDocument/2006/customXml" ds:itemID="{8892167B-87E5-43C0-AAA2-CC5650DA9B1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0B9F20F-3DCE-4670-BF65-B85D9B2BA8A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e56b57-a49e-43c2-b242-e0f98cfb49ea"/>
    <ds:schemaRef ds:uri="fc939d17-c080-41d5-941d-333de1840d3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519</Words>
  <Application>Microsoft Office PowerPoint</Application>
  <PresentationFormat>Widescreen</PresentationFormat>
  <Paragraphs>87</Paragraphs>
  <Slides>8</Slides>
  <Notes>3</Notes>
  <HiddenSlides>1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Aptos</vt:lpstr>
      <vt:lpstr>Arial</vt:lpstr>
      <vt:lpstr>Calibri</vt:lpstr>
      <vt:lpstr>Calibri Light</vt:lpstr>
      <vt:lpstr>Cambria</vt:lpstr>
      <vt:lpstr>-webkit-standard</vt:lpstr>
      <vt:lpstr>Office Theme</vt:lpstr>
      <vt:lpstr>AQA: A Level Media Studies Curriculum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HKHAN</dc:creator>
  <cp:lastModifiedBy>HShahzada</cp:lastModifiedBy>
  <cp:revision>1</cp:revision>
  <dcterms:created xsi:type="dcterms:W3CDTF">2025-07-21T08:32:53Z</dcterms:created>
  <dcterms:modified xsi:type="dcterms:W3CDTF">2025-07-22T09:23:38Z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0x01010064C2DE35E0E6BD4088B25B4ED042035D</vt:lpwstr>
  </property>
</Properties>
</file>