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331" r:id="rId3"/>
    <p:sldId id="335" r:id="rId4"/>
    <p:sldId id="33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49191C-0557-4F09-9404-702F23A4330F}" v="1" dt="2025-07-14T07:13:17.364"/>
    <p1510:client id="{4A7B7FD0-9946-4FB1-B72D-703D9ADD6D9D}" v="1" dt="2025-07-14T08:36:51.9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FAA8B-8047-C6A5-6523-ACF35385BB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D33CE8-3248-B8E4-FE65-AC4B421895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A2205-2183-4A8D-8165-63D49D3F7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2ACDD-F462-C6A9-B6D9-E658ECD33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3D11C0-0820-ED14-F15D-466C90315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235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B0E4F-066C-5CA5-26A7-7DFCFCA9A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679DF-2272-5EC8-6CE9-2D97FF1FC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14BDD-B966-F1D7-8F3C-3865F4446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2B057-C07F-E946-E79C-3DD1F1A28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12DDB-AC86-60A5-6F98-BDC475677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243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19E7A-CE3D-8AEB-BFFA-D8315EA7A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72EABB-BC5B-8192-DD7A-21DD5737B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BCD84-62D6-5E14-18E6-6A5B39683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BC547-E29B-468C-4C50-DC3D148D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424BF-8A87-9A4E-2A6C-8A6358F23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31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1E72C-B770-AFA2-9BEE-0CBD993B8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48F4C-2280-B2F7-C1CD-38B0E82E2B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A7D26F-0BA1-C45F-285C-7B41A51E27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D97EF-ABAF-5CA0-428D-4800CD81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0439A-6AA0-A96B-17EE-8E87C4BA2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88A152-9874-8341-D4C1-5EC529216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01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3B14A-5EC1-817A-D32C-C5BD7D75E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7D6AB-DE3E-3B62-ABB8-3CF08C715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974B42-97E9-87E9-68FD-BC9CAAE0C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683C92-CFEE-14B4-A750-B59FD67F12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F86505-F730-EB2D-D89A-F8DD42170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4DD5D6-BD3E-D07A-2B7D-58ABC365B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952303-7B20-D662-E78F-58753AD19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1ECA9F-4FCC-538C-25A8-93159F725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687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CB9EF-17A4-1AE7-24BF-2FDF5B684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6CDA9E-E65B-D26F-329B-E17ADBC46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F50D8C-0303-DF97-1E61-F19251974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5D671D-98DC-57F2-13CB-B3F600A97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485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9F4380-BD99-B50F-A2B9-0E2EBCC67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26DEA2-2D2C-BABA-7BC9-26C971BA4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91DFB0-A18F-9E1A-64C8-F23FEB71B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17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1FB8C-5E45-D286-B8BA-14E7205CB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2199B-4094-52E6-B001-CE3CD28FF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799F2C-E056-D244-D3B4-F8D6AC4AC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C4168D-3E0F-C7E7-3BF0-60F52C23A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FDFBA5-84E0-A591-DEC3-C773F5675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9994F-8E8A-1304-FF39-74B222818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50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E2FF8-2A24-C2EC-2459-00DDF8EC9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179371-F945-A416-8435-0A7503E963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F4999E-C9D9-80DC-A25A-82426D9C5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05DF64-D7A2-A072-38F4-48E65AE09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F26E12-6400-4963-933B-9FA7C6827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7CD979-1947-7879-6A53-4AFF645DA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67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989D5-2C62-F0C4-3BC6-1C802FFB0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2C50D4-F522-827B-EB2E-04190DB5D0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E88420-DCBE-8571-4866-C0A47ADFB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D37D16-B8A6-0C78-7850-C83D71417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43E868-D6D1-7258-7042-E290C67EC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118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37110E-BF26-B10E-5235-1678851942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6DAB2E-9CC9-BADB-7F72-19E1C3C912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7C4A5-18F8-F8CA-1B7F-8410B2B8C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5C1ED-EF97-D24E-619C-9F9BE1191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831071-D159-2606-F0AC-B4081D012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238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974413-5520-3195-4009-0AA314D03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3700A9-9FD4-9C43-FD8C-4F61CEFB5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1FE21-22F8-6D26-3BFF-F4F9EECA52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4E1CC7-BC70-4E1F-BB5B-4877AD2B8887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ABDC6-D257-D9E1-AC30-62736CC86C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126ED-1100-B99B-5AB8-6DDFF7562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8D7E9E-39A2-426E-B01A-2E59C8A05B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71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2D003-C166-A4FD-7D20-0D39AEE988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AQA: A Level English Literature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3FB2FD-2B42-8ACE-8E1F-06F95B2DE4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006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33811" cy="67416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58517" y="1688725"/>
            <a:ext cx="6151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Our choices of texts:</a:t>
            </a:r>
          </a:p>
          <a:p>
            <a:endParaRPr lang="en-GB" sz="2000" b="1" dirty="0">
              <a:solidFill>
                <a:srgbClr val="0070C0"/>
              </a:solidFill>
            </a:endParaRPr>
          </a:p>
          <a:p>
            <a:r>
              <a:rPr lang="en-GB" sz="2000" b="1" dirty="0">
                <a:solidFill>
                  <a:srgbClr val="0070C0"/>
                </a:solidFill>
              </a:rPr>
              <a:t>Section A: Shakespeare – </a:t>
            </a:r>
            <a:r>
              <a:rPr lang="en-GB" sz="2000" b="1" i="1" dirty="0">
                <a:solidFill>
                  <a:srgbClr val="0070C0"/>
                </a:solidFill>
              </a:rPr>
              <a:t>Othello </a:t>
            </a:r>
            <a:r>
              <a:rPr lang="en-GB" sz="2000" b="1" dirty="0">
                <a:solidFill>
                  <a:srgbClr val="0070C0"/>
                </a:solidFill>
              </a:rPr>
              <a:t>(closed book exam)</a:t>
            </a:r>
            <a:endParaRPr lang="en-GB" sz="2000" b="1" i="1" dirty="0">
              <a:solidFill>
                <a:srgbClr val="0070C0"/>
              </a:solidFill>
            </a:endParaRPr>
          </a:p>
          <a:p>
            <a:r>
              <a:rPr lang="en-GB" sz="2000" b="1" dirty="0">
                <a:solidFill>
                  <a:srgbClr val="0070C0"/>
                </a:solidFill>
              </a:rPr>
              <a:t>Section B: Unseen Poetry – an anthology of unseen poetry is being prepared (two unseen poems in exam)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Section C: AQA Anthology of pre-1900 Poetry compared with F Scott Fitzgerald’s </a:t>
            </a:r>
            <a:r>
              <a:rPr lang="en-GB" sz="2000" b="1" i="1" dirty="0">
                <a:solidFill>
                  <a:srgbClr val="0070C0"/>
                </a:solidFill>
              </a:rPr>
              <a:t>The Great Gatsby</a:t>
            </a:r>
            <a:endParaRPr lang="en-GB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324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815"/>
            <a:ext cx="12252959" cy="66917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28956" y="2956044"/>
            <a:ext cx="68496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Our choice: </a:t>
            </a:r>
            <a:r>
              <a:rPr lang="en-GB" b="1" i="1" dirty="0">
                <a:solidFill>
                  <a:srgbClr val="0070C0"/>
                </a:solidFill>
              </a:rPr>
              <a:t>Option 2B: Modern Times: Literature from 1945 to the Present Day</a:t>
            </a:r>
          </a:p>
          <a:p>
            <a:r>
              <a:rPr lang="en-GB" b="1" dirty="0">
                <a:solidFill>
                  <a:srgbClr val="0070C0"/>
                </a:solidFill>
              </a:rPr>
              <a:t>Section A set text choice: Prose – </a:t>
            </a:r>
            <a:r>
              <a:rPr lang="en-GB" b="1" dirty="0">
                <a:solidFill>
                  <a:srgbClr val="CC00FF"/>
                </a:solidFill>
              </a:rPr>
              <a:t>Atwood’s </a:t>
            </a:r>
            <a:r>
              <a:rPr lang="en-GB" b="1" i="1" dirty="0">
                <a:solidFill>
                  <a:srgbClr val="CC00FF"/>
                </a:solidFill>
              </a:rPr>
              <a:t>The Handmaid’s Tale</a:t>
            </a:r>
            <a:endParaRPr lang="en-GB" b="1" dirty="0">
              <a:solidFill>
                <a:srgbClr val="CC00FF"/>
              </a:solidFill>
            </a:endParaRPr>
          </a:p>
          <a:p>
            <a:r>
              <a:rPr lang="en-GB" b="1" dirty="0">
                <a:solidFill>
                  <a:srgbClr val="0070C0"/>
                </a:solidFill>
              </a:rPr>
              <a:t>Section B1: Unseen Prose Extract (practice on anthology of extracts) </a:t>
            </a:r>
          </a:p>
          <a:p>
            <a:r>
              <a:rPr lang="en-GB" b="1" dirty="0">
                <a:solidFill>
                  <a:srgbClr val="0070C0"/>
                </a:solidFill>
              </a:rPr>
              <a:t>Section B2: Drama and poetry on chosen texts: </a:t>
            </a:r>
            <a:r>
              <a:rPr lang="en-GB" b="1" dirty="0">
                <a:solidFill>
                  <a:srgbClr val="00B050"/>
                </a:solidFill>
              </a:rPr>
              <a:t>Tennessee Williams’ </a:t>
            </a:r>
            <a:r>
              <a:rPr lang="en-GB" b="1" i="1" dirty="0">
                <a:solidFill>
                  <a:srgbClr val="00B050"/>
                </a:solidFill>
              </a:rPr>
              <a:t>A Streetcar Named Desire &amp; </a:t>
            </a:r>
            <a:r>
              <a:rPr lang="en-GB" b="1" dirty="0">
                <a:solidFill>
                  <a:srgbClr val="00B050"/>
                </a:solidFill>
              </a:rPr>
              <a:t>Carol Ann Duffy’s ‘Feminine Gospels’</a:t>
            </a:r>
            <a:endParaRPr lang="en-GB" b="1" i="1" dirty="0">
              <a:solidFill>
                <a:srgbClr val="00B050"/>
              </a:solidFill>
            </a:endParaRPr>
          </a:p>
          <a:p>
            <a:endParaRPr lang="en-GB" b="1" dirty="0">
              <a:solidFill>
                <a:srgbClr val="00B05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421476" y="573726"/>
            <a:ext cx="7132323" cy="9059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867304" y="5184798"/>
            <a:ext cx="379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rgbClr val="CC00FF"/>
                </a:solidFill>
              </a:rPr>
              <a:t>The Handmaid’s Tale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88531" y="5975679"/>
            <a:ext cx="375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Unseen Prose Extract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75121" y="6287095"/>
            <a:ext cx="5752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rgbClr val="00B050"/>
                </a:solidFill>
              </a:rPr>
              <a:t>A Streetcar Named Desire &amp;</a:t>
            </a:r>
            <a:r>
              <a:rPr lang="en-GB" b="1" dirty="0">
                <a:solidFill>
                  <a:srgbClr val="00B050"/>
                </a:solidFill>
              </a:rPr>
              <a:t> ‘Feminine Gospels’</a:t>
            </a:r>
            <a:endParaRPr lang="en-GB" b="1" i="1" dirty="0">
              <a:solidFill>
                <a:srgbClr val="00B05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7387164" y="4608114"/>
            <a:ext cx="2480043" cy="2640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558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8" y="0"/>
            <a:ext cx="12108872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738" y="3399905"/>
            <a:ext cx="64423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These texts will be </a:t>
            </a:r>
            <a:r>
              <a:rPr lang="en-GB" sz="2800" b="1" i="1" dirty="0">
                <a:solidFill>
                  <a:srgbClr val="0070C0"/>
                </a:solidFill>
              </a:rPr>
              <a:t>Pride </a:t>
            </a:r>
            <a:r>
              <a:rPr lang="en-GB" sz="2800" b="1" i="1">
                <a:solidFill>
                  <a:srgbClr val="0070C0"/>
                </a:solidFill>
              </a:rPr>
              <a:t>and Prejudice </a:t>
            </a:r>
            <a:r>
              <a:rPr lang="en-GB" sz="2800" b="1">
                <a:solidFill>
                  <a:srgbClr val="0070C0"/>
                </a:solidFill>
              </a:rPr>
              <a:t>and </a:t>
            </a:r>
            <a:r>
              <a:rPr lang="en-GB" sz="2800" b="1" dirty="0">
                <a:solidFill>
                  <a:srgbClr val="0070C0"/>
                </a:solidFill>
              </a:rPr>
              <a:t>your choice from a menu of second texts (tbc each year by teachers)</a:t>
            </a:r>
          </a:p>
        </p:txBody>
      </p:sp>
    </p:spTree>
    <p:extLst>
      <p:ext uri="{BB962C8B-B14F-4D97-AF65-F5344CB8AC3E}">
        <p14:creationId xmlns:p14="http://schemas.microsoft.com/office/powerpoint/2010/main" val="3794370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164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AQA: A Level English Literature Curriculum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SPURCHASE</dc:creator>
  <cp:lastModifiedBy>HShahzada</cp:lastModifiedBy>
  <cp:revision>2</cp:revision>
  <dcterms:created xsi:type="dcterms:W3CDTF">2025-07-14T07:08:32Z</dcterms:created>
  <dcterms:modified xsi:type="dcterms:W3CDTF">2025-07-14T08:36:51Z</dcterms:modified>
</cp:coreProperties>
</file>