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82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04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28174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259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992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53532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919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8806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9913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8388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54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0580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C73E6B-BA83-4D69-A963-757B9A7058D7}" type="datetimeFigureOut">
              <a:rPr lang="en-GB" smtClean="0"/>
              <a:t>21/09/2022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F7BC84-3318-4354-9DDA-FE038306057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067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6CDFD5-6F33-497C-8DA6-83732F7C42FA}"/>
              </a:ext>
            </a:extLst>
          </p:cNvPr>
          <p:cNvSpPr txBox="1"/>
          <p:nvPr/>
        </p:nvSpPr>
        <p:spPr>
          <a:xfrm>
            <a:off x="-1547765" y="47263"/>
            <a:ext cx="717394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KS3 </a:t>
            </a:r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English Curriculum</a:t>
            </a:r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</a:p>
          <a:p>
            <a:pPr algn="ctr"/>
            <a:endParaRPr lang="en-GB" sz="2100" b="1" dirty="0">
              <a:solidFill>
                <a:srgbClr val="00206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DDFCE6-725F-4FDD-BBFA-27C9D47D4CCA}"/>
              </a:ext>
            </a:extLst>
          </p:cNvPr>
          <p:cNvSpPr/>
          <p:nvPr/>
        </p:nvSpPr>
        <p:spPr>
          <a:xfrm>
            <a:off x="4114800" y="53265"/>
            <a:ext cx="7798897" cy="416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is taught,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endParaRPr lang="en-GB" sz="21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290EE2-FA15-4E5A-A13D-D2061F45D554}"/>
              </a:ext>
            </a:extLst>
          </p:cNvPr>
          <p:cNvSpPr/>
          <p:nvPr/>
        </p:nvSpPr>
        <p:spPr>
          <a:xfrm>
            <a:off x="82112" y="494066"/>
            <a:ext cx="11907785" cy="618630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Autumn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In our spiral curriculum,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upils embed and build upon learning at KS2. They begin with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transition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from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6 summer novel–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Day I was Erased</a:t>
            </a: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To engage the pupils, the first theme is ‘Childhood’. Part of the challenge, which they will eventually meet in GCSE, is that pupils are gradually introduced to a range of extracts from 19</a:t>
            </a:r>
            <a:r>
              <a:rPr lang="en-GB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-century novels, about childhood and growing up, and to other literary non-fiction accounts on similar themes.</a:t>
            </a: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Spring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term 1 with a deeper focus on theme and genre, in a module called ‘Adventure, Survival, &amp; Travel’. Classes again work on fictional and non-fictional texts/extracts</a:t>
            </a: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sources stimulate deep and deeper learning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vocabulary; ideas; ways of seeing and writing and are excellent short and long-range preparation for encouraging the pupils to think of themselves as writers</a:t>
            </a:r>
            <a:endParaRPr lang="en-GB" b="1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Summer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terms 1&amp;2 with another exciting genre-based module, ‘Myths, Legends &amp; Fantastic Beasts’. Classes read a full novel,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 Monster Calls,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poetry &amp; Shakespeare extracts (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Tempest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GB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longer summer term enables a detailed engagement with more challenging texts than those in term 1. It furthers the chance to pursue similar themes in a range of forms, including poetry (ballads), and is gently ambitious preparation for the more detailed study of Shakespeare at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8, GCSE &amp; beyond.</a:t>
            </a:r>
          </a:p>
          <a:p>
            <a:endParaRPr lang="en-GB" b="1" dirty="0" smtClean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Literacy: taught explicitly via the texts and weekly, via 1 x reading &amp; literacy lesson per week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H/w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– standardized week-by-week schedule in place,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including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ocab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ulary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esearch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independent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eading</a:t>
            </a:r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Assessments – two short assessments per half term: one Reading; one Writing. Our KS3 steps criteria encourages progress between each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assessment.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8361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6CDFD5-6F33-497C-8DA6-83732F7C42FA}"/>
              </a:ext>
            </a:extLst>
          </p:cNvPr>
          <p:cNvSpPr txBox="1"/>
          <p:nvPr/>
        </p:nvSpPr>
        <p:spPr>
          <a:xfrm>
            <a:off x="-1547765" y="-17304"/>
            <a:ext cx="717394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KS3 </a:t>
            </a:r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English Curriculum</a:t>
            </a:r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</a:t>
            </a:r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100" b="1" dirty="0">
              <a:solidFill>
                <a:srgbClr val="00206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DDFCE6-725F-4FDD-BBFA-27C9D47D4CCA}"/>
              </a:ext>
            </a:extLst>
          </p:cNvPr>
          <p:cNvSpPr/>
          <p:nvPr/>
        </p:nvSpPr>
        <p:spPr>
          <a:xfrm>
            <a:off x="4656667" y="41963"/>
            <a:ext cx="7341696" cy="416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is taught,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en-GB" sz="21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290EE2-FA15-4E5A-A13D-D2061F45D554}"/>
              </a:ext>
            </a:extLst>
          </p:cNvPr>
          <p:cNvSpPr/>
          <p:nvPr/>
        </p:nvSpPr>
        <p:spPr>
          <a:xfrm>
            <a:off x="93133" y="527341"/>
            <a:ext cx="12005734" cy="59093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Autumn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embed and build upon learning at year 7.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hey begin with a more complex theme, ‘Gothic Horror’, in a module called ‘Horror and Mystery’, </a:t>
            </a:r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Alongside novels and extracts, pupils explore a wider range of forms and writings from different cultures, namely short stories (Poe, Saki) and a </a:t>
            </a:r>
            <a:r>
              <a:rPr lang="en-GB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Phillipine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novel,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Bone Talk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. These challenging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texts deepen the knowledge accrued in year 7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in terms of the pupils’ engagement with a range of writing styles/vocabulary/different cultures, some of which are frequently examined at GCSE.</a:t>
            </a:r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Spring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the learning about Shakespeare in term 1 with a longer and deeper focus on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Merchant of Venice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along with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non-fiction &amp;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poetry, the focus being on ‘Relationships’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module enables deeper learning as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preparation 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for the rigours of Shakespeare at </a:t>
            </a:r>
            <a:r>
              <a:rPr lang="en-GB" b="1" dirty="0" err="1"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9, GCSE &amp;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beyond. Pupils become increasingly adept, as more and more Shakespeare is in their long-term memory </a:t>
            </a:r>
            <a:endParaRPr lang="en-GB" b="1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Summer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terms 1&amp;2 with a theme-based focus on ‘Conflict’ studying one entire novel,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Private Peaceful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. The novel is then compared with WW1 poetry and the non-fiction of Vera Britain and Florence Nightingale on similar themes.</a:t>
            </a:r>
            <a:endParaRPr lang="en-GB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There is challenge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in both the range and comparison of texts required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focus on conflict, in the context of war, also looks forward to the AQA cluster of poems, ‘Power &amp; Conflict’, at GCSE.</a:t>
            </a:r>
            <a:endParaRPr lang="en-GB" b="1" dirty="0" smtClean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Literacy: taught explicitly via the texts and weekly, via 1 x Reading &amp; Literacy lesson per week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H/w – standardized week-by-week schedule in place,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including vocabulary, research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independent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eading</a:t>
            </a:r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Assessments – two short assessments per half term: one Reading; one Writing. Our KS3 steps criteria encourages progress between each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assessment.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552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7A6CDFD5-6F33-497C-8DA6-83732F7C42FA}"/>
              </a:ext>
            </a:extLst>
          </p:cNvPr>
          <p:cNvSpPr txBox="1"/>
          <p:nvPr/>
        </p:nvSpPr>
        <p:spPr>
          <a:xfrm>
            <a:off x="-1454632" y="0"/>
            <a:ext cx="717394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KS3 </a:t>
            </a:r>
            <a:r>
              <a:rPr lang="en-GB" sz="2100" b="1" dirty="0" smtClean="0">
                <a:solidFill>
                  <a:srgbClr val="002060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English Curriculum  </a:t>
            </a:r>
            <a:r>
              <a:rPr lang="en-GB" sz="2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GB" sz="2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9</a:t>
            </a:r>
            <a:endParaRPr lang="en-GB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en-GB" sz="2100" b="1" dirty="0">
              <a:solidFill>
                <a:srgbClr val="002060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BDDFCE6-725F-4FDD-BBFA-27C9D47D4CCA}"/>
              </a:ext>
            </a:extLst>
          </p:cNvPr>
          <p:cNvSpPr/>
          <p:nvPr/>
        </p:nvSpPr>
        <p:spPr>
          <a:xfrm>
            <a:off x="4563533" y="41963"/>
            <a:ext cx="7434830" cy="4166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100" b="1" dirty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100" dirty="0">
                <a:latin typeface="Arial" panose="020B0604020202020204" pitchFamily="34" charset="0"/>
                <a:cs typeface="Arial" panose="020B0604020202020204" pitchFamily="34" charset="0"/>
              </a:rPr>
              <a:t>is taught,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</a:t>
            </a:r>
            <a:r>
              <a:rPr lang="en-GB" sz="2100" dirty="0" smtClean="0">
                <a:latin typeface="Arial" panose="020B0604020202020204" pitchFamily="34" charset="0"/>
                <a:cs typeface="Arial" panose="020B0604020202020204" pitchFamily="34" charset="0"/>
              </a:rPr>
              <a:t>, and </a:t>
            </a:r>
            <a:r>
              <a:rPr lang="en-GB" sz="2100" b="1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</a:t>
            </a:r>
            <a:endParaRPr lang="en-GB" sz="2100" b="1" dirty="0">
              <a:solidFill>
                <a:srgbClr val="FFFF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1290EE2-FA15-4E5A-A13D-D2061F45D554}"/>
              </a:ext>
            </a:extLst>
          </p:cNvPr>
          <p:cNvSpPr/>
          <p:nvPr/>
        </p:nvSpPr>
        <p:spPr>
          <a:xfrm>
            <a:off x="76200" y="527341"/>
            <a:ext cx="12056533" cy="6186309"/>
          </a:xfrm>
          <a:prstGeom prst="rect">
            <a:avLst/>
          </a:prstGeom>
          <a:solidFill>
            <a:srgbClr val="07B918"/>
          </a:solidFill>
          <a:ln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Autumn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embed and build upon the learning at years 7 &amp; 8. They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begin with an enticing new genre and theme, dystopian literature in ‘The Future’, which embeds and expands upon the knowledge acquired, in particular that experienced in the ‘Horror &amp; Mystery’ and ‘Conflict’ modules at year 8</a:t>
            </a:r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Pupils explore a broad range of chronologically-assembled late 19</a:t>
            </a:r>
            <a:r>
              <a:rPr lang="en-GB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and 20</a:t>
            </a:r>
            <a:r>
              <a:rPr lang="en-GB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/21</a:t>
            </a:r>
            <a:r>
              <a:rPr lang="en-GB" b="1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st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century prose writings, which further develops their knowledge and understanding of a wide spectrum of vocabulary, techniques, ideas and themes. The further challenge is reading Orwell’s complex allegory,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Animal Farm.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Spring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</a:t>
            </a:r>
            <a:r>
              <a:rPr lang="en-GB" b="1" i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term 1 with alternative investigations into ‘Heroes &amp; Villains’, in a challenging range of literary &amp; non-fiction texts, plus modern Media representations </a:t>
            </a: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focus on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The Tragedy of Othello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also further embeds the pupils’ understanding of Shakespeare’s language, form and structure, as preparation for year 10 on </a:t>
            </a:r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Macbeth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 in their GCSE exam.</a:t>
            </a:r>
            <a:endParaRPr lang="en-GB" b="1" dirty="0" smtClean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Summer Term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and When?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Pupils build on terms 1&amp;2 but the scope of learning is broadened and deepened by the exploration of the narrative ‘Voices’ in the poetry of writers from different nations and cultures from around the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world.</a:t>
            </a:r>
            <a:endParaRPr lang="en-GB" b="1" dirty="0">
              <a:solidFill>
                <a:srgbClr val="FF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F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Why?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The learning engenders a detailed and nuanced engagement with increasingly challenging poetry. The course provides pupils with both a wider and richer experience of multicultural ‘voices’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and a solid basis for studying the similarly multicultural ‘voices’ in their GCSE ‘Power &amp; Conflict’ poetry exam.</a:t>
            </a:r>
            <a:endParaRPr lang="en-GB" b="1" dirty="0" smtClean="0">
              <a:highlight>
                <a:srgbClr val="FFFF0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highlight>
                  <a:srgbClr val="FFFF0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Literacy: taught explicitly via the texts and weekly, via 1 x Reading &amp; Literacy lesson per week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H/w – standardized week-by-week schedule in place,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incl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uding vocabulary, r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esearch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independent </a:t>
            </a:r>
            <a:r>
              <a:rPr lang="en-GB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eading</a:t>
            </a:r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Assessments – two short assessments per half term: one Reading; one Writing. Our KS3 steps criteria encourages progress between each </a:t>
            </a:r>
            <a:r>
              <a:rPr lang="en-GB" b="1" dirty="0" smtClean="0">
                <a:latin typeface="Arial" panose="020B0604020202020204" pitchFamily="34" charset="0"/>
                <a:cs typeface="Arial" panose="020B0604020202020204" pitchFamily="34" charset="0"/>
              </a:rPr>
              <a:t>assessment.</a:t>
            </a:r>
            <a:endParaRPr lang="en-GB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46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1143</TotalTime>
  <Words>1056</Words>
  <Application>Microsoft Office PowerPoint</Application>
  <PresentationFormat>Widescreen</PresentationFormat>
  <Paragraphs>39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SPURCHASE</dc:creator>
  <cp:lastModifiedBy>SPURCHASE</cp:lastModifiedBy>
  <cp:revision>2</cp:revision>
  <dcterms:created xsi:type="dcterms:W3CDTF">2022-09-21T15:53:37Z</dcterms:created>
  <dcterms:modified xsi:type="dcterms:W3CDTF">2022-09-22T10:57:00Z</dcterms:modified>
</cp:coreProperties>
</file>