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5" r:id="rId3"/>
    <p:sldId id="280" r:id="rId4"/>
    <p:sldId id="263" r:id="rId5"/>
    <p:sldId id="268" r:id="rId6"/>
    <p:sldId id="267" r:id="rId7"/>
    <p:sldId id="270" r:id="rId8"/>
    <p:sldId id="272" r:id="rId9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CE0B6A-7230-6EF1-AEF8-2BE60F5CC2E9}" v="170" dt="2026-07-08T10:34:03.706"/>
    <p1510:client id="{A5F5D346-3DBF-1C21-3937-025763C95BCB}" v="1" dt="2026-07-08T10:52:43.030"/>
    <p1510:client id="{BD5606E8-0431-6D39-4D95-9E2AFB251E25}" v="125" dt="2026-07-08T10:49:00.783"/>
    <p1510:client id="{D281E667-F4A5-7459-D7EB-C84C13DA7195}" v="219" dt="2026-07-08T10:29:42.6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447146"/>
            <a:ext cx="5143500" cy="995841"/>
          </a:xfrm>
        </p:spPr>
        <p:txBody>
          <a:bodyPr>
            <a:normAutofit/>
          </a:bodyPr>
          <a:lstStyle/>
          <a:p>
            <a:r>
              <a:rPr lang="en-GB" sz="2700" b="1">
                <a:latin typeface="Calibri Light"/>
                <a:ea typeface="Calibri Light"/>
                <a:cs typeface="Calibri Light"/>
              </a:rPr>
              <a:t>Year 9 Home Learning</a:t>
            </a:r>
            <a:br>
              <a:rPr lang="en-GB" sz="2700" b="1" dirty="0">
                <a:latin typeface="Calibri Light"/>
                <a:ea typeface="Calibri Light"/>
                <a:cs typeface="Calibri Light"/>
              </a:rPr>
            </a:br>
            <a:r>
              <a:rPr lang="en-GB" sz="2400" b="1" i="1">
                <a:latin typeface="Calibri Light"/>
                <a:ea typeface="Calibri Light"/>
                <a:cs typeface="Calibri Light"/>
              </a:rPr>
              <a:t>"Aspiration"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342" y="1817084"/>
            <a:ext cx="2479996" cy="23916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1200" b="1"/>
              <a:t>NAME:</a:t>
            </a:r>
            <a:endParaRPr lang="en-GB" sz="1200" b="1" dirty="0"/>
          </a:p>
          <a:p>
            <a:pPr algn="l"/>
            <a:endParaRPr lang="en-GB" sz="1200" b="1" dirty="0"/>
          </a:p>
          <a:p>
            <a:pPr algn="l"/>
            <a:r>
              <a:rPr lang="en-GB" sz="1200" b="1"/>
              <a:t>CLASS: </a:t>
            </a:r>
            <a:endParaRPr lang="en-GB" sz="1200" b="1" dirty="0"/>
          </a:p>
          <a:p>
            <a:pPr algn="l"/>
            <a:endParaRPr lang="en-GB" sz="1200" b="1" dirty="0"/>
          </a:p>
          <a:p>
            <a:pPr algn="l"/>
            <a:r>
              <a:rPr lang="en-GB" sz="1200" b="1"/>
              <a:t>TEACHER:</a:t>
            </a:r>
            <a:endParaRPr lang="en-GB" sz="1100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A8AFBA7-2B77-D059-4A68-B17F830C9702}"/>
              </a:ext>
            </a:extLst>
          </p:cNvPr>
          <p:cNvCxnSpPr/>
          <p:nvPr/>
        </p:nvCxnSpPr>
        <p:spPr>
          <a:xfrm flipV="1">
            <a:off x="480035" y="2101327"/>
            <a:ext cx="2464819" cy="14799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B38454F-60A7-F062-7413-38B2F83A672E}"/>
              </a:ext>
            </a:extLst>
          </p:cNvPr>
          <p:cNvCxnSpPr>
            <a:cxnSpLocks/>
          </p:cNvCxnSpPr>
          <p:nvPr/>
        </p:nvCxnSpPr>
        <p:spPr>
          <a:xfrm flipV="1">
            <a:off x="479836" y="2667384"/>
            <a:ext cx="2464819" cy="14799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71E5563-F749-0CE4-E90B-19F5CA46391D}"/>
              </a:ext>
            </a:extLst>
          </p:cNvPr>
          <p:cNvCxnSpPr>
            <a:cxnSpLocks/>
          </p:cNvCxnSpPr>
          <p:nvPr/>
        </p:nvCxnSpPr>
        <p:spPr>
          <a:xfrm flipV="1">
            <a:off x="479761" y="3275371"/>
            <a:ext cx="2464819" cy="14799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E7EF7C0-D5A4-751B-2488-35A4328C4BC5}"/>
              </a:ext>
            </a:extLst>
          </p:cNvPr>
          <p:cNvSpPr txBox="1"/>
          <p:nvPr/>
        </p:nvSpPr>
        <p:spPr>
          <a:xfrm>
            <a:off x="480541" y="5547927"/>
            <a:ext cx="6001429" cy="33547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Calibri"/>
                <a:ea typeface="Calibri"/>
                <a:cs typeface="Calibri"/>
              </a:rPr>
              <a:t>Home Learning expectations</a:t>
            </a:r>
            <a:endParaRPr lang="en-US" sz="1600" b="1" dirty="0">
              <a:latin typeface="Calibri"/>
              <a:ea typeface="Calibri"/>
              <a:cs typeface="Calibri"/>
            </a:endParaRPr>
          </a:p>
          <a:p>
            <a:pPr algn="ctr"/>
            <a:endParaRPr lang="en-US" sz="1600" b="1" dirty="0">
              <a:latin typeface="Calibri"/>
              <a:ea typeface="Calibri"/>
              <a:cs typeface="Calibri"/>
            </a:endParaRPr>
          </a:p>
          <a:p>
            <a:r>
              <a:rPr lang="en-US" sz="1600">
                <a:latin typeface="Calibri"/>
                <a:ea typeface="Calibri"/>
                <a:cs typeface="Calibri"/>
              </a:rPr>
              <a:t>- All work is written or drawn by yourself, in your own words.</a:t>
            </a:r>
            <a:endParaRPr lang="en-GB" sz="1600"/>
          </a:p>
          <a:p>
            <a:r>
              <a:rPr lang="en-US" sz="1600">
                <a:latin typeface="Calibri"/>
                <a:ea typeface="Calibri"/>
                <a:cs typeface="Calibri"/>
              </a:rPr>
              <a:t>- Completed by the due date.</a:t>
            </a:r>
            <a:endParaRPr lang="en-GB" sz="1600"/>
          </a:p>
          <a:p>
            <a:r>
              <a:rPr lang="en-US" sz="1600">
                <a:latin typeface="Calibri"/>
                <a:ea typeface="Calibri"/>
                <a:cs typeface="Calibri"/>
              </a:rPr>
              <a:t>- Finished to the best of your ability.</a:t>
            </a:r>
            <a:endParaRPr lang="en-GB" sz="1600"/>
          </a:p>
          <a:p>
            <a:r>
              <a:rPr lang="en-US" sz="1600">
                <a:latin typeface="Calibri"/>
                <a:ea typeface="Calibri"/>
                <a:cs typeface="Calibri"/>
              </a:rPr>
              <a:t>- Clearly read and followed the instructions.</a:t>
            </a:r>
            <a:endParaRPr lang="en-GB" sz="1600"/>
          </a:p>
          <a:p>
            <a:r>
              <a:rPr lang="en-US" sz="1600">
                <a:latin typeface="Calibri"/>
                <a:ea typeface="Calibri"/>
                <a:cs typeface="Calibri"/>
              </a:rPr>
              <a:t>- Green penned and improved where needed.</a:t>
            </a:r>
            <a:endParaRPr lang="en-GB" sz="1600"/>
          </a:p>
          <a:p>
            <a:r>
              <a:rPr lang="en-US" sz="1600">
                <a:latin typeface="Calibri"/>
                <a:ea typeface="Calibri"/>
                <a:cs typeface="Calibri"/>
              </a:rPr>
              <a:t>- Peer or self-assessed when asked to.</a:t>
            </a:r>
            <a:endParaRPr lang="en-GB" sz="1600"/>
          </a:p>
          <a:p>
            <a:r>
              <a:rPr lang="en-US" sz="1600">
                <a:latin typeface="Calibri"/>
                <a:ea typeface="Calibri"/>
                <a:cs typeface="Calibri"/>
              </a:rPr>
              <a:t>- Presented so it is clear and neat.</a:t>
            </a:r>
            <a:endParaRPr lang="en-GB" sz="1600"/>
          </a:p>
          <a:p>
            <a:r>
              <a:rPr lang="en-US" sz="1600" dirty="0">
                <a:latin typeface="Calibri"/>
                <a:ea typeface="Calibri"/>
                <a:cs typeface="Calibri"/>
              </a:rPr>
              <a:t>- Work has been </a:t>
            </a:r>
            <a:r>
              <a:rPr lang="en-US" sz="1600">
                <a:latin typeface="Calibri"/>
                <a:ea typeface="Calibri"/>
                <a:cs typeface="Calibri"/>
              </a:rPr>
              <a:t>proofread</a:t>
            </a:r>
            <a:r>
              <a:rPr lang="en-US" sz="1600" dirty="0">
                <a:latin typeface="Calibri"/>
                <a:ea typeface="Calibri"/>
                <a:cs typeface="Calibri"/>
              </a:rPr>
              <a:t> to ensure spelling, punctuation and grammar is to the best of your ability</a:t>
            </a:r>
            <a:r>
              <a:rPr lang="en-US" sz="1600" dirty="0">
                <a:ea typeface="+mn-lt"/>
                <a:cs typeface="+mn-lt"/>
              </a:rPr>
              <a:t>.</a:t>
            </a:r>
            <a:endParaRPr lang="en-GB" sz="1600" dirty="0"/>
          </a:p>
          <a:p>
            <a:pPr algn="l"/>
            <a:endParaRPr lang="en-US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F420D7-0885-AC5D-ED51-E85A65306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290" y="1815871"/>
            <a:ext cx="3299333" cy="332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94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7D21DE3-8EFF-7A88-2ABD-6A5161AE1F70}"/>
              </a:ext>
            </a:extLst>
          </p:cNvPr>
          <p:cNvSpPr txBox="1"/>
          <p:nvPr/>
        </p:nvSpPr>
        <p:spPr>
          <a:xfrm>
            <a:off x="-5243" y="-5241"/>
            <a:ext cx="6858000" cy="99565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100" b="1" dirty="0">
              <a:latin typeface="Segoe UI"/>
              <a:ea typeface="Segoe UI"/>
              <a:cs typeface="Segoe UI"/>
            </a:endParaRP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Need Help? Read This First</a:t>
            </a:r>
            <a:endParaRPr lang="en-US"/>
          </a:p>
          <a:p>
            <a:r>
              <a:rPr lang="en-US" sz="1100" b="0" i="0">
                <a:latin typeface="Segoe UI"/>
                <a:ea typeface="Segoe UI"/>
                <a:cs typeface="Segoe UI"/>
              </a:rPr>
              <a:t>Art is about developing skills, solving problems and learning from mistakes. If you get stuck, try the suggestions below before asking for help.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What to Do if You Are Stuck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Read the task carefully and identify what you need to do.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Break the task into small steps and complete one at a time.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Use the examples and images provided.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Spend at least 10 minutes attempting the task before stopping.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Focus on effort and improvement rather than perfection.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Compare your work to the success criteria, not to other students' work.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Ask yourself: </a:t>
            </a:r>
            <a:r>
              <a:rPr lang="en-US" sz="1100" b="1" i="0">
                <a:latin typeface="Segoe UI"/>
                <a:ea typeface="Segoe UI"/>
                <a:cs typeface="Segoe UI"/>
              </a:rPr>
              <a:t>What is the next small step I can complete?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Drawing Tips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Start with simple shapes.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Draw lightly so mistakes can be corrected.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Look carefully and draw what you can see.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Check sizes and proportions.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Add details gradually.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Use light and dark tones to show form.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Shading Tips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Start lightly and build up darker tones.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Look for highlights and shadows.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Use smooth pencil strokes.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Build tone in layers.</a:t>
            </a:r>
          </a:p>
          <a:p>
            <a:pPr>
              <a:buFont typeface=""/>
              <a:buChar char="•"/>
            </a:pPr>
            <a:r>
              <a:rPr lang="en-US" sz="1100">
                <a:latin typeface="Segoe UI"/>
                <a:ea typeface="Segoe UI"/>
                <a:cs typeface="Segoe UI"/>
              </a:rPr>
              <a:t>Practice</a:t>
            </a:r>
            <a:r>
              <a:rPr lang="en-US" sz="1100" b="0" i="0">
                <a:latin typeface="Segoe UI"/>
                <a:ea typeface="Segoe UI"/>
                <a:cs typeface="Segoe UI"/>
              </a:rPr>
              <a:t> creating a tonal scale from light to dark.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Research Tips</a:t>
            </a:r>
          </a:p>
          <a:p>
            <a:r>
              <a:rPr lang="en-US" sz="1100" b="0" i="0">
                <a:latin typeface="Segoe UI"/>
                <a:ea typeface="Segoe UI"/>
                <a:cs typeface="Segoe UI"/>
              </a:rPr>
              <a:t>When researching an artist, designer or movement, find out: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Who they are.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When and where they worked.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What materials or techniques they used.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What inspired their work.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Why their work is important.</a:t>
            </a:r>
          </a:p>
          <a:p>
            <a:r>
              <a:rPr lang="en-US" sz="1100" b="0" i="0">
                <a:latin typeface="Segoe UI"/>
                <a:ea typeface="Segoe UI"/>
                <a:cs typeface="Segoe UI"/>
              </a:rPr>
              <a:t>Always write in your own words and use short notes rather than copying information.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Writing Tips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Use full sentences.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Check spelling and punctuation.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Read your work back to yourself.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Make improvements where needed.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Before You Hand In Your Work</a:t>
            </a:r>
          </a:p>
          <a:p>
            <a:r>
              <a:rPr lang="en-US" sz="1100" b="0" i="0">
                <a:latin typeface="Segoe UI"/>
                <a:ea typeface="Segoe UI"/>
                <a:cs typeface="Segoe UI"/>
              </a:rPr>
              <a:t>Check that: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 have completed all parts of the task.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Your work is neat and clearly presented.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 have included enough detail.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 have used a range of tones where appropriate.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Your research is in your own words.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 have checked spelling and punctuation.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 have acted on any feedback given.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Getting Help</a:t>
            </a:r>
          </a:p>
          <a:p>
            <a:r>
              <a:rPr lang="en-US" sz="1100" b="0" i="0">
                <a:latin typeface="Segoe UI"/>
                <a:ea typeface="Segoe UI"/>
                <a:cs typeface="Segoe UI"/>
              </a:rPr>
              <a:t>If you are still unsure, ask: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Your teacher.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A classmate.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A parent or carer.</a:t>
            </a:r>
          </a:p>
          <a:p>
            <a:pPr>
              <a:buFont typeface=""/>
              <a:buChar char="•"/>
            </a:pPr>
            <a:r>
              <a:rPr lang="en-US" sz="1100" b="0" i="0">
                <a:latin typeface="Segoe UI"/>
                <a:ea typeface="Segoe UI"/>
                <a:cs typeface="Segoe UI"/>
              </a:rPr>
              <a:t>The school library or online learning resources.</a:t>
            </a:r>
          </a:p>
          <a:p>
            <a:r>
              <a:rPr lang="en-US" sz="1100" b="1" i="0">
                <a:latin typeface="Segoe UI"/>
                <a:ea typeface="Segoe UI"/>
                <a:cs typeface="Segoe UI"/>
              </a:rPr>
              <a:t>Remember: Every artist improves through practice, effort and perseverance. Keep going and do your best.</a:t>
            </a:r>
          </a:p>
          <a:p>
            <a:endParaRPr lang="en-US" b="0" i="0">
              <a:latin typeface="Segoe UI"/>
              <a:ea typeface="Segoe UI"/>
              <a:cs typeface="Segoe UI"/>
            </a:endParaRP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835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89C5E-43DA-F2C1-CF32-FF3CEF660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9" y="3276"/>
            <a:ext cx="5915025" cy="1914702"/>
          </a:xfrm>
        </p:spPr>
        <p:txBody>
          <a:bodyPr/>
          <a:lstStyle/>
          <a:p>
            <a:r>
              <a:rPr lang="en-GB" sz="2400"/>
              <a:t>Task: </a:t>
            </a:r>
            <a:r>
              <a:rPr lang="en-GB" sz="2400" b="1" i="1"/>
              <a:t>Word and Text in Art Title Page</a:t>
            </a:r>
            <a:r>
              <a:rPr lang="en-GB" b="1" i="1" dirty="0"/>
              <a:t> </a:t>
            </a:r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C6EE9-742C-6EF1-3ADB-0766425F7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682" y="8066970"/>
            <a:ext cx="6208639" cy="13899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600" dirty="0">
                <a:latin typeface="Aptos Display"/>
                <a:cs typeface="Arial"/>
              </a:rPr>
              <a:t>•</a:t>
            </a:r>
            <a:r>
              <a:rPr lang="en-GB" sz="1600" dirty="0">
                <a:latin typeface="Aptos Display"/>
                <a:ea typeface="Calibri"/>
                <a:cs typeface="Arial"/>
              </a:rPr>
              <a:t> </a:t>
            </a:r>
            <a:r>
              <a:rPr lang="en-GB" sz="1600">
                <a:latin typeface="Aptos Display"/>
                <a:ea typeface="Calibri"/>
                <a:cs typeface="Calibri"/>
              </a:rPr>
              <a:t>Create a title page for your first project.</a:t>
            </a:r>
            <a:endParaRPr lang="en-GB" sz="1600">
              <a:latin typeface="Aptos Display"/>
            </a:endParaRPr>
          </a:p>
          <a:p>
            <a:pPr marL="0" indent="0">
              <a:buNone/>
            </a:pPr>
            <a:r>
              <a:rPr lang="en-GB" sz="1600" dirty="0">
                <a:latin typeface="Aptos Display"/>
                <a:cs typeface="Arial"/>
              </a:rPr>
              <a:t>•</a:t>
            </a:r>
            <a:r>
              <a:rPr lang="en-GB" sz="1600" dirty="0">
                <a:latin typeface="Aptos Display"/>
                <a:ea typeface="Calibri"/>
                <a:cs typeface="Arial"/>
              </a:rPr>
              <a:t> </a:t>
            </a:r>
            <a:r>
              <a:rPr lang="en-GB" sz="1600" dirty="0">
                <a:latin typeface="Aptos Display"/>
                <a:ea typeface="Calibri"/>
                <a:cs typeface="Calibri"/>
              </a:rPr>
              <a:t>Draw at least 4 examples of text based art with detail in the box provided</a:t>
            </a:r>
            <a:endParaRPr lang="en-GB" sz="1600">
              <a:latin typeface="Aptos Display"/>
            </a:endParaRPr>
          </a:p>
          <a:p>
            <a:pPr marL="0" indent="0">
              <a:buNone/>
            </a:pPr>
            <a:r>
              <a:rPr lang="en-GB" sz="1600" dirty="0">
                <a:latin typeface="Aptos Display"/>
                <a:cs typeface="Arial"/>
              </a:rPr>
              <a:t>•</a:t>
            </a:r>
            <a:r>
              <a:rPr lang="en-GB" sz="1600">
                <a:latin typeface="Aptos Display"/>
                <a:ea typeface="Calibri"/>
                <a:cs typeface="Arial"/>
              </a:rPr>
              <a:t> You will need to look up images of this kind of art.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E684D-7CC5-F77E-8683-9B21C5F14D42}"/>
              </a:ext>
            </a:extLst>
          </p:cNvPr>
          <p:cNvSpPr txBox="1"/>
          <p:nvPr/>
        </p:nvSpPr>
        <p:spPr>
          <a:xfrm>
            <a:off x="518669" y="4314477"/>
            <a:ext cx="581235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/>
              <a:t>WORD AND TEXT IN ART</a:t>
            </a:r>
            <a:endParaRPr lang="en-GB" sz="3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2DECBD-F368-5EF3-026D-824ED234322A}"/>
              </a:ext>
            </a:extLst>
          </p:cNvPr>
          <p:cNvSpPr/>
          <p:nvPr/>
        </p:nvSpPr>
        <p:spPr>
          <a:xfrm>
            <a:off x="467449" y="1177434"/>
            <a:ext cx="2715607" cy="258856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7CEF911-376A-86BE-3DE4-A33B42AA0038}"/>
              </a:ext>
            </a:extLst>
          </p:cNvPr>
          <p:cNvSpPr/>
          <p:nvPr/>
        </p:nvSpPr>
        <p:spPr>
          <a:xfrm>
            <a:off x="519604" y="5401897"/>
            <a:ext cx="2715607" cy="258856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A594CA-C1C5-D1AB-90BE-7C6EFC35A0D1}"/>
              </a:ext>
            </a:extLst>
          </p:cNvPr>
          <p:cNvSpPr/>
          <p:nvPr/>
        </p:nvSpPr>
        <p:spPr>
          <a:xfrm>
            <a:off x="3623519" y="1177434"/>
            <a:ext cx="2715607" cy="258856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E2904F-5928-9E3D-785F-52BE57D72986}"/>
              </a:ext>
            </a:extLst>
          </p:cNvPr>
          <p:cNvSpPr/>
          <p:nvPr/>
        </p:nvSpPr>
        <p:spPr>
          <a:xfrm>
            <a:off x="3623468" y="5401897"/>
            <a:ext cx="2715607" cy="258856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70AFFBE9-626A-E1D1-3320-FDBBFC52A8B5}"/>
              </a:ext>
            </a:extLst>
          </p:cNvPr>
          <p:cNvSpPr txBox="1"/>
          <p:nvPr/>
        </p:nvSpPr>
        <p:spPr>
          <a:xfrm>
            <a:off x="73128" y="9187728"/>
            <a:ext cx="670274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00" b="1"/>
              <a:t>WWW:</a:t>
            </a:r>
          </a:p>
          <a:p>
            <a:r>
              <a:rPr lang="en-GB" sz="1400" b="1"/>
              <a:t>EBI: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1743277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F9003AF-2BF7-F212-826B-02F421661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9" y="3276"/>
            <a:ext cx="5915025" cy="1914702"/>
          </a:xfrm>
        </p:spPr>
        <p:txBody>
          <a:bodyPr>
            <a:normAutofit/>
          </a:bodyPr>
          <a:lstStyle/>
          <a:p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7849CF1-A90A-F097-0048-B3F4E9CD3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9" y="813052"/>
            <a:ext cx="5915025" cy="62852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/>
              <a:t>Using the space provided, create a research page about the artist and their text based work .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75FDC6-6AB5-0F01-8DF3-B5B9EA7CE03E}"/>
              </a:ext>
            </a:extLst>
          </p:cNvPr>
          <p:cNvSpPr txBox="1"/>
          <p:nvPr/>
        </p:nvSpPr>
        <p:spPr>
          <a:xfrm>
            <a:off x="3606099" y="4795796"/>
            <a:ext cx="3037440" cy="439884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E4C644-86A4-182D-EA5A-67554389E3E6}"/>
              </a:ext>
            </a:extLst>
          </p:cNvPr>
          <p:cNvSpPr txBox="1"/>
          <p:nvPr/>
        </p:nvSpPr>
        <p:spPr>
          <a:xfrm>
            <a:off x="3554696" y="1464012"/>
            <a:ext cx="3077335" cy="3140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D09C0F-276E-2E29-5624-A1F0EA8B555B}"/>
              </a:ext>
            </a:extLst>
          </p:cNvPr>
          <p:cNvSpPr txBox="1"/>
          <p:nvPr/>
        </p:nvSpPr>
        <p:spPr>
          <a:xfrm>
            <a:off x="269776" y="1464011"/>
            <a:ext cx="3066849" cy="3140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EB5266A-858F-4F09-7140-8647F8F52A2D}"/>
              </a:ext>
            </a:extLst>
          </p:cNvPr>
          <p:cNvSpPr txBox="1"/>
          <p:nvPr/>
        </p:nvSpPr>
        <p:spPr>
          <a:xfrm>
            <a:off x="269725" y="4795795"/>
            <a:ext cx="3117573" cy="43683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E467B8-6EE6-966C-8E0B-614148280396}"/>
              </a:ext>
            </a:extLst>
          </p:cNvPr>
          <p:cNvSpPr txBox="1"/>
          <p:nvPr/>
        </p:nvSpPr>
        <p:spPr>
          <a:xfrm>
            <a:off x="463353" y="1468824"/>
            <a:ext cx="210743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/>
              <a:t>Artist Biography: </a:t>
            </a:r>
            <a:endParaRPr lang="en-GB" sz="16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8C3E98-F279-4F2F-28C7-E267DE31B434}"/>
              </a:ext>
            </a:extLst>
          </p:cNvPr>
          <p:cNvSpPr txBox="1"/>
          <p:nvPr/>
        </p:nvSpPr>
        <p:spPr>
          <a:xfrm>
            <a:off x="3651827" y="4800982"/>
            <a:ext cx="28995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/>
              <a:t>A detailed tonal pencil drawing of the picture:</a:t>
            </a:r>
            <a:r>
              <a:rPr lang="en-GB" sz="1400" b="1" dirty="0"/>
              <a:t>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7B2EA-3D22-CDC4-3D1A-1B092142AD04}"/>
              </a:ext>
            </a:extLst>
          </p:cNvPr>
          <p:cNvSpPr txBox="1"/>
          <p:nvPr/>
        </p:nvSpPr>
        <p:spPr>
          <a:xfrm>
            <a:off x="290748" y="4797277"/>
            <a:ext cx="285816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/>
              <a:t>A close-up tonal drawing of a letter: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AFFBE9-626A-E1D1-3320-FDBBFC52A8B5}"/>
              </a:ext>
            </a:extLst>
          </p:cNvPr>
          <p:cNvSpPr txBox="1"/>
          <p:nvPr/>
        </p:nvSpPr>
        <p:spPr>
          <a:xfrm>
            <a:off x="73128" y="9187728"/>
            <a:ext cx="670274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/>
              <a:t>WWW:</a:t>
            </a:r>
          </a:p>
          <a:p>
            <a:r>
              <a:rPr lang="en-GB" sz="1400" b="1"/>
              <a:t>EBI:</a:t>
            </a:r>
            <a:endParaRPr lang="en-GB" sz="1600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9DAAE43-FC73-621A-10A2-72C5103CBD93}"/>
              </a:ext>
            </a:extLst>
          </p:cNvPr>
          <p:cNvSpPr txBox="1">
            <a:spLocks/>
          </p:cNvSpPr>
          <p:nvPr/>
        </p:nvSpPr>
        <p:spPr>
          <a:xfrm>
            <a:off x="472059" y="87292"/>
            <a:ext cx="5925511" cy="1904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/>
              <a:t>Task: </a:t>
            </a:r>
            <a:r>
              <a:rPr lang="en-GB" sz="2400" b="1" i="1"/>
              <a:t>Bob and Roberta Smith Research Page</a:t>
            </a:r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pic>
        <p:nvPicPr>
          <p:cNvPr id="2" name="Picture 1" descr="Bob and Roberta Smith - We have only got each other">
            <a:extLst>
              <a:ext uri="{FF2B5EF4-FFF2-40B4-BE49-F238E27FC236}">
                <a16:creationId xmlns:a16="http://schemas.microsoft.com/office/drawing/2014/main" id="{608B667E-7F43-0A7B-B6D2-52E36A1C4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5789" y="1638802"/>
            <a:ext cx="3023465" cy="283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30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86948A9-3569-5C51-607A-7C2508FB4B17}"/>
              </a:ext>
            </a:extLst>
          </p:cNvPr>
          <p:cNvSpPr>
            <a:spLocks noGrp="1"/>
          </p:cNvSpPr>
          <p:nvPr/>
        </p:nvSpPr>
        <p:spPr>
          <a:xfrm>
            <a:off x="471489" y="3276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Task: </a:t>
            </a:r>
            <a:r>
              <a:rPr lang="en-GB" sz="2400" b="1" i="1"/>
              <a:t>Text Based Collage</a:t>
            </a:r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8ADA16-A889-3F06-0B51-A2B50AC210BF}"/>
              </a:ext>
            </a:extLst>
          </p:cNvPr>
          <p:cNvSpPr txBox="1"/>
          <p:nvPr/>
        </p:nvSpPr>
        <p:spPr>
          <a:xfrm>
            <a:off x="173023" y="571298"/>
            <a:ext cx="6826541" cy="16004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 algn="l" rtl="0">
              <a:buFont typeface="Arial"/>
              <a:buChar char="•"/>
            </a:pPr>
            <a:r>
              <a:rPr lang="en-US" sz="1600" kern="1200">
                <a:latin typeface="Calibri"/>
                <a:ea typeface="+mn-ea"/>
                <a:cs typeface="Calibri"/>
              </a:rPr>
              <a:t>Create a collage of letters from newspapers and magazines </a:t>
            </a:r>
            <a:endParaRPr lang="en-US" sz="1600" kern="1200">
              <a:latin typeface="Calibri"/>
              <a:ea typeface="Calibri"/>
              <a:cs typeface="Calibri"/>
            </a:endParaRPr>
          </a:p>
          <a:p>
            <a:pPr marL="228600" indent="-228600" algn="l" rtl="0">
              <a:buFont typeface="Arial"/>
              <a:buChar char="•"/>
            </a:pPr>
            <a:r>
              <a:rPr lang="en-US" sz="1600" kern="1200" dirty="0">
                <a:latin typeface="Calibri"/>
                <a:ea typeface="+mn-ea"/>
                <a:cs typeface="Calibri"/>
              </a:rPr>
              <a:t>Make a statement, quote a song lyric, write a poem, or simply write out your </a:t>
            </a:r>
            <a:r>
              <a:rPr lang="en-US" sz="1600" kern="1200" dirty="0" err="1">
                <a:latin typeface="Calibri"/>
                <a:ea typeface="+mn-ea"/>
                <a:cs typeface="Calibri"/>
              </a:rPr>
              <a:t>favourite</a:t>
            </a:r>
            <a:r>
              <a:rPr lang="en-US" sz="1600" kern="1200" dirty="0">
                <a:latin typeface="Calibri"/>
                <a:ea typeface="+mn-ea"/>
                <a:cs typeface="Calibri"/>
              </a:rPr>
              <a:t> word </a:t>
            </a:r>
            <a:endParaRPr lang="en-US" sz="1600" kern="1200">
              <a:latin typeface="Calibri"/>
              <a:ea typeface="Calibri"/>
              <a:cs typeface="Calibri"/>
            </a:endParaRPr>
          </a:p>
          <a:p>
            <a:pPr marL="228600" indent="-228600" algn="l" rtl="0">
              <a:buFont typeface="Arial"/>
              <a:buChar char="•"/>
            </a:pPr>
            <a:r>
              <a:rPr lang="en-US" sz="1600" kern="1200" dirty="0">
                <a:latin typeface="Calibri"/>
                <a:ea typeface="+mn-ea"/>
                <a:cs typeface="Calibri"/>
              </a:rPr>
              <a:t>Think about composition, </a:t>
            </a:r>
            <a:r>
              <a:rPr lang="en-US" sz="1600" kern="1200" dirty="0" err="1">
                <a:latin typeface="Calibri"/>
                <a:ea typeface="+mn-ea"/>
                <a:cs typeface="Calibri"/>
              </a:rPr>
              <a:t>colour</a:t>
            </a:r>
            <a:r>
              <a:rPr lang="en-US" sz="1600" kern="1200" dirty="0">
                <a:latin typeface="Calibri"/>
                <a:ea typeface="+mn-ea"/>
                <a:cs typeface="Calibri"/>
              </a:rPr>
              <a:t>, shape and placement – make it visually exciting!</a:t>
            </a:r>
            <a:endParaRPr lang="en-US" sz="2000" kern="1200" dirty="0">
              <a:latin typeface="Calibri"/>
              <a:ea typeface="Calibri"/>
              <a:cs typeface="Calibri"/>
            </a:endParaRPr>
          </a:p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E4DE92-013B-CDAF-842B-41A25BAC1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08" y="4947808"/>
            <a:ext cx="3339969" cy="43711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97FB96-733E-5028-4105-1D4EB3AC05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68" y="2171121"/>
            <a:ext cx="3520402" cy="26076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0F50E7-112A-40C8-7204-93B9E6907B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00" b="8434"/>
          <a:stretch>
            <a:fillRect/>
          </a:stretch>
        </p:blipFill>
        <p:spPr>
          <a:xfrm>
            <a:off x="3798880" y="6705373"/>
            <a:ext cx="2836293" cy="26173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E7F669-0325-9A4C-6F1E-DC71A1EB90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5287" y="4502906"/>
            <a:ext cx="2824681" cy="201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353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D475046-5BC1-2F80-40F4-773658798BD8}"/>
              </a:ext>
            </a:extLst>
          </p:cNvPr>
          <p:cNvSpPr txBox="1"/>
          <p:nvPr/>
        </p:nvSpPr>
        <p:spPr>
          <a:xfrm>
            <a:off x="84430" y="645357"/>
            <a:ext cx="6684602" cy="845494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6EE9DD-DAB0-43DD-915F-93EF4ECE418C}"/>
              </a:ext>
            </a:extLst>
          </p:cNvPr>
          <p:cNvSpPr txBox="1"/>
          <p:nvPr/>
        </p:nvSpPr>
        <p:spPr>
          <a:xfrm>
            <a:off x="73128" y="9177245"/>
            <a:ext cx="670274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/>
              <a:t>WWW:</a:t>
            </a:r>
          </a:p>
          <a:p>
            <a:r>
              <a:rPr lang="en-GB" sz="1400" b="1"/>
              <a:t>EBI:</a:t>
            </a:r>
            <a:endParaRPr lang="en-GB" sz="1600" b="1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6E3216A-B7FD-8DB7-F363-D1C00B404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9896C45-0A1D-2613-8A15-8A12C983CF3F}"/>
              </a:ext>
            </a:extLst>
          </p:cNvPr>
          <p:cNvSpPr>
            <a:spLocks noGrp="1"/>
          </p:cNvSpPr>
          <p:nvPr/>
        </p:nvSpPr>
        <p:spPr>
          <a:xfrm>
            <a:off x="471489" y="3276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Task: </a:t>
            </a:r>
            <a:r>
              <a:rPr lang="en-GB" sz="2400" b="1" i="1"/>
              <a:t>Text Based Collage</a:t>
            </a:r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2806621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53B6F-5891-3B95-98F9-9070D473A4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B701399-6692-82BF-4862-4BC5D1140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9" y="3276"/>
            <a:ext cx="5915025" cy="1914702"/>
          </a:xfrm>
        </p:spPr>
        <p:txBody>
          <a:bodyPr>
            <a:normAutofit/>
          </a:bodyPr>
          <a:lstStyle/>
          <a:p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B5AC742A-5BC4-0834-915C-BFC38777E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324" y="708227"/>
            <a:ext cx="5915025" cy="62852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/>
              <a:t>Using the space provided, create a research page about the role of Graphic </a:t>
            </a:r>
            <a:r>
              <a:rPr lang="en-GB" sz="1600"/>
              <a:t>Designers</a:t>
            </a:r>
            <a:r>
              <a:rPr lang="en-GB" sz="1600" dirty="0"/>
              <a:t> in Art .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A0D8F2-6811-071B-10D9-135DE2C7CC0C}"/>
              </a:ext>
            </a:extLst>
          </p:cNvPr>
          <p:cNvSpPr txBox="1"/>
          <p:nvPr/>
        </p:nvSpPr>
        <p:spPr>
          <a:xfrm>
            <a:off x="3606099" y="4795796"/>
            <a:ext cx="3037440" cy="439884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9289AF-3718-2721-454A-85ABAD84154E}"/>
              </a:ext>
            </a:extLst>
          </p:cNvPr>
          <p:cNvSpPr txBox="1"/>
          <p:nvPr/>
        </p:nvSpPr>
        <p:spPr>
          <a:xfrm>
            <a:off x="3554696" y="1464012"/>
            <a:ext cx="3077335" cy="3140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8CB696-7F67-F178-D0E7-C9DF80887296}"/>
              </a:ext>
            </a:extLst>
          </p:cNvPr>
          <p:cNvSpPr txBox="1"/>
          <p:nvPr/>
        </p:nvSpPr>
        <p:spPr>
          <a:xfrm>
            <a:off x="280262" y="1464011"/>
            <a:ext cx="3066849" cy="3140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E5043C-04BF-FA72-A6FE-4B90DB0F2058}"/>
              </a:ext>
            </a:extLst>
          </p:cNvPr>
          <p:cNvSpPr txBox="1"/>
          <p:nvPr/>
        </p:nvSpPr>
        <p:spPr>
          <a:xfrm>
            <a:off x="269725" y="4795795"/>
            <a:ext cx="3117573" cy="43683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1EA179D-8CEA-4BDC-C25E-672D47F1542B}"/>
              </a:ext>
            </a:extLst>
          </p:cNvPr>
          <p:cNvSpPr txBox="1"/>
          <p:nvPr/>
        </p:nvSpPr>
        <p:spPr>
          <a:xfrm>
            <a:off x="295573" y="1468824"/>
            <a:ext cx="306168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What is a Graphic </a:t>
            </a:r>
            <a:r>
              <a:rPr lang="en-GB" sz="1600" b="1"/>
              <a:t>Designer</a:t>
            </a:r>
            <a:r>
              <a:rPr lang="en-GB" sz="1600" b="1" dirty="0"/>
              <a:t>? 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6CE18E-D0F4-6BEC-5D5E-B807020612F9}"/>
              </a:ext>
            </a:extLst>
          </p:cNvPr>
          <p:cNvSpPr txBox="1"/>
          <p:nvPr/>
        </p:nvSpPr>
        <p:spPr>
          <a:xfrm>
            <a:off x="3651827" y="4800982"/>
            <a:ext cx="28995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/>
              <a:t>Design your own text-based response in the </a:t>
            </a:r>
            <a:r>
              <a:rPr lang="en-GB" sz="1400" b="1"/>
              <a:t>artist's</a:t>
            </a:r>
            <a:r>
              <a:rPr lang="en-GB" sz="1400" b="1" dirty="0"/>
              <a:t> style: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595D680-3968-1DD9-F622-85FF6DD9F20E}"/>
              </a:ext>
            </a:extLst>
          </p:cNvPr>
          <p:cNvSpPr txBox="1"/>
          <p:nvPr/>
        </p:nvSpPr>
        <p:spPr>
          <a:xfrm>
            <a:off x="290748" y="4797277"/>
            <a:ext cx="285816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/>
              <a:t>What is the meaning or message </a:t>
            </a:r>
            <a:r>
              <a:rPr lang="en-GB" sz="1400" b="1"/>
              <a:t>of the piece in box 2?: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0A279B-BCE3-6D7D-23CE-EBED9D95A88B}"/>
              </a:ext>
            </a:extLst>
          </p:cNvPr>
          <p:cNvSpPr txBox="1"/>
          <p:nvPr/>
        </p:nvSpPr>
        <p:spPr>
          <a:xfrm>
            <a:off x="73128" y="9187728"/>
            <a:ext cx="670274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/>
              <a:t>WWW:</a:t>
            </a:r>
          </a:p>
          <a:p>
            <a:r>
              <a:rPr lang="en-GB" sz="1400" b="1"/>
              <a:t>EBI:</a:t>
            </a:r>
            <a:endParaRPr lang="en-GB" sz="1600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5AF67EF-5000-1FF3-F9B2-01B0244A1029}"/>
              </a:ext>
            </a:extLst>
          </p:cNvPr>
          <p:cNvSpPr txBox="1">
            <a:spLocks/>
          </p:cNvSpPr>
          <p:nvPr/>
        </p:nvSpPr>
        <p:spPr>
          <a:xfrm>
            <a:off x="472059" y="87292"/>
            <a:ext cx="5925511" cy="1904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Task: </a:t>
            </a:r>
            <a:r>
              <a:rPr lang="en-GB" sz="2400" b="1" i="1"/>
              <a:t>Graphic Design Research Page</a:t>
            </a:r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pic>
        <p:nvPicPr>
          <p:cNvPr id="2" name="Picture 1" descr="Text-based Art: What It Is, Why It Matters, and How to Appreciate It">
            <a:extLst>
              <a:ext uri="{FF2B5EF4-FFF2-40B4-BE49-F238E27FC236}">
                <a16:creationId xmlns:a16="http://schemas.microsoft.com/office/drawing/2014/main" id="{99B061C6-0FB4-3446-AF77-79988DCA3A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000" t="4823" r="10330" b="27093"/>
          <a:stretch>
            <a:fillRect/>
          </a:stretch>
        </p:blipFill>
        <p:spPr>
          <a:xfrm>
            <a:off x="3721234" y="1690107"/>
            <a:ext cx="2742482" cy="267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77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59718-64D1-E561-27A1-C9BC4D963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759D86C-A4B1-820D-FE53-09281666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9" y="3276"/>
            <a:ext cx="5915025" cy="1914702"/>
          </a:xfrm>
        </p:spPr>
        <p:txBody>
          <a:bodyPr>
            <a:normAutofit/>
          </a:bodyPr>
          <a:lstStyle/>
          <a:p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F57AAF0-3C38-66AC-5F56-91920CB8B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9" y="813052"/>
            <a:ext cx="5915025" cy="62852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/>
              <a:t>Using the space provided, create a research page about the artist and their text based work .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DF47FFE-7136-7D4C-72AD-50507D0629D7}"/>
              </a:ext>
            </a:extLst>
          </p:cNvPr>
          <p:cNvSpPr txBox="1"/>
          <p:nvPr/>
        </p:nvSpPr>
        <p:spPr>
          <a:xfrm>
            <a:off x="3606099" y="4795796"/>
            <a:ext cx="3037440" cy="439884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9F6AA1-E6F4-137E-353A-D3F1F6D24656}"/>
              </a:ext>
            </a:extLst>
          </p:cNvPr>
          <p:cNvSpPr txBox="1"/>
          <p:nvPr/>
        </p:nvSpPr>
        <p:spPr>
          <a:xfrm>
            <a:off x="3554696" y="1464012"/>
            <a:ext cx="3077335" cy="3140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00855A-389B-7528-A9BE-31DD0766CE06}"/>
              </a:ext>
            </a:extLst>
          </p:cNvPr>
          <p:cNvSpPr txBox="1"/>
          <p:nvPr/>
        </p:nvSpPr>
        <p:spPr>
          <a:xfrm>
            <a:off x="269776" y="1464011"/>
            <a:ext cx="3066849" cy="31402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6C925C6-B226-E3EE-8646-195CB9557AE3}"/>
              </a:ext>
            </a:extLst>
          </p:cNvPr>
          <p:cNvSpPr txBox="1"/>
          <p:nvPr/>
        </p:nvSpPr>
        <p:spPr>
          <a:xfrm>
            <a:off x="269725" y="4795795"/>
            <a:ext cx="3117573" cy="436839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7F6B1AF-7EEB-674C-BBFD-8C15801392B0}"/>
              </a:ext>
            </a:extLst>
          </p:cNvPr>
          <p:cNvSpPr txBox="1"/>
          <p:nvPr/>
        </p:nvSpPr>
        <p:spPr>
          <a:xfrm>
            <a:off x="463353" y="1468824"/>
            <a:ext cx="210743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/>
              <a:t>Artist Biography: </a:t>
            </a:r>
            <a:endParaRPr lang="en-GB" sz="16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FD70ADF-89C1-615E-EED2-C5D61DF01DAC}"/>
              </a:ext>
            </a:extLst>
          </p:cNvPr>
          <p:cNvSpPr txBox="1"/>
          <p:nvPr/>
        </p:nvSpPr>
        <p:spPr>
          <a:xfrm>
            <a:off x="3651827" y="4800982"/>
            <a:ext cx="28995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/>
              <a:t>A detailed tonal pencil drawing of the picture:</a:t>
            </a:r>
            <a:r>
              <a:rPr lang="en-GB" sz="1400" b="1" dirty="0"/>
              <a:t> 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2D5AB91-1171-9079-AD50-EBE5A54FFFFB}"/>
              </a:ext>
            </a:extLst>
          </p:cNvPr>
          <p:cNvSpPr txBox="1"/>
          <p:nvPr/>
        </p:nvSpPr>
        <p:spPr>
          <a:xfrm>
            <a:off x="290748" y="4797277"/>
            <a:ext cx="285816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/>
              <a:t>A close-up tonal drawing of a letter: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1A8856-BFB1-E62A-8CE2-40B2B080E765}"/>
              </a:ext>
            </a:extLst>
          </p:cNvPr>
          <p:cNvSpPr txBox="1"/>
          <p:nvPr/>
        </p:nvSpPr>
        <p:spPr>
          <a:xfrm>
            <a:off x="73128" y="9187728"/>
            <a:ext cx="670274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400" b="1"/>
              <a:t>WWW:</a:t>
            </a:r>
          </a:p>
          <a:p>
            <a:r>
              <a:rPr lang="en-GB" sz="1400" b="1"/>
              <a:t>EBI:</a:t>
            </a:r>
            <a:endParaRPr lang="en-GB" sz="1600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01F4F9B-493B-1FD7-5300-0F947433FD3F}"/>
              </a:ext>
            </a:extLst>
          </p:cNvPr>
          <p:cNvSpPr txBox="1">
            <a:spLocks/>
          </p:cNvSpPr>
          <p:nvPr/>
        </p:nvSpPr>
        <p:spPr>
          <a:xfrm>
            <a:off x="472059" y="87292"/>
            <a:ext cx="5925511" cy="1904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Task: </a:t>
            </a:r>
            <a:r>
              <a:rPr lang="en-GB" sz="2400" b="1" i="1"/>
              <a:t>Emmet McBain Research Page</a:t>
            </a:r>
            <a:br>
              <a:rPr lang="en-GB" b="1" i="1" dirty="0"/>
            </a:br>
            <a:br>
              <a:rPr lang="en-GB" b="1" i="1" dirty="0"/>
            </a:br>
            <a:endParaRPr lang="en-GB" b="1" i="1" dirty="0"/>
          </a:p>
        </p:txBody>
      </p:sp>
      <p:pic>
        <p:nvPicPr>
          <p:cNvPr id="6" name="Picture 5" descr="Celebrate African American Graphic Designers - Uptown Studios">
            <a:extLst>
              <a:ext uri="{FF2B5EF4-FFF2-40B4-BE49-F238E27FC236}">
                <a16:creationId xmlns:a16="http://schemas.microsoft.com/office/drawing/2014/main" id="{790B08F6-C231-5D77-1171-FE7B65759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226" y="1663095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578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7A0185C1481040AE49E8D4A78A34FD" ma:contentTypeVersion="21" ma:contentTypeDescription="Create a new document." ma:contentTypeScope="" ma:versionID="267faf121d7170fb8f6ab816bc6268dc">
  <xsd:schema xmlns:xsd="http://www.w3.org/2001/XMLSchema" xmlns:xs="http://www.w3.org/2001/XMLSchema" xmlns:p="http://schemas.microsoft.com/office/2006/metadata/properties" xmlns:ns2="942d3b4a-8040-46f6-b666-181c3c5fc128" xmlns:ns3="cd26d9f3-00c8-46a8-af8a-f115d2bb494a" targetNamespace="http://schemas.microsoft.com/office/2006/metadata/properties" ma:root="true" ma:fieldsID="e72066525e7d1e0f77649f080eb251d1" ns2:_="" ns3:_="">
    <xsd:import namespace="942d3b4a-8040-46f6-b666-181c3c5fc128"/>
    <xsd:import namespace="cd26d9f3-00c8-46a8-af8a-f115d2bb494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BATTE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2d3b4a-8040-46f6-b666-181c3c5fc12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383482e-f750-4d18-b84d-f800bda8032c}" ma:internalName="TaxCatchAll" ma:showField="CatchAllData" ma:web="942d3b4a-8040-46f6-b666-181c3c5fc1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6d9f3-00c8-46a8-af8a-f115d2bb49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b50e182-f825-4ea8-bcdd-5bcf61a373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BATTEN" ma:index="25" nillable="true" ma:displayName="MBATTEN" ma:description="4-12-25" ma:list="UserInfo" ma:SharePointGroup="0" ma:internalName="MBATTE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d26d9f3-00c8-46a8-af8a-f115d2bb494a">
      <Terms xmlns="http://schemas.microsoft.com/office/infopath/2007/PartnerControls"/>
    </lcf76f155ced4ddcb4097134ff3c332f>
    <TaxCatchAll xmlns="942d3b4a-8040-46f6-b666-181c3c5fc128" xsi:nil="true"/>
    <MBATTEN xmlns="cd26d9f3-00c8-46a8-af8a-f115d2bb494a">
      <UserInfo>
        <DisplayName/>
        <AccountId xsi:nil="true"/>
        <AccountType/>
      </UserInfo>
    </MBATTEN>
    <SharedWithUsers xmlns="942d3b4a-8040-46f6-b666-181c3c5fc128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061F793-1A9B-4EBC-AB81-3044534E0F04}"/>
</file>

<file path=customXml/itemProps2.xml><?xml version="1.0" encoding="utf-8"?>
<ds:datastoreItem xmlns:ds="http://schemas.openxmlformats.org/officeDocument/2006/customXml" ds:itemID="{65E6D333-E8AE-4B2F-AAD1-91F6A139E2E5}"/>
</file>

<file path=customXml/itemProps3.xml><?xml version="1.0" encoding="utf-8"?>
<ds:datastoreItem xmlns:ds="http://schemas.openxmlformats.org/officeDocument/2006/customXml" ds:itemID="{862310C9-1340-42AC-96CC-A95816771A9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 Paper (210x297 mm)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Year 9 Home Learning "Aspiration"</vt:lpstr>
      <vt:lpstr>PowerPoint Presentation</vt:lpstr>
      <vt:lpstr>Task: Word and Text in Art Title Page   </vt:lpstr>
      <vt:lpstr>  </vt:lpstr>
      <vt:lpstr>PowerPoint Presentation</vt:lpstr>
      <vt:lpstr>PowerPoint Presentation</vt:lpstr>
      <vt:lpstr>  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128</cp:revision>
  <dcterms:created xsi:type="dcterms:W3CDTF">2026-07-08T10:16:21Z</dcterms:created>
  <dcterms:modified xsi:type="dcterms:W3CDTF">2026-07-20T09:04:53Z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0x010100BE7A0185C1481040AE49E8D4A78A34FD</vt:lpwstr>
  </property>
  <property fmtid="{D5CDD505-2E9C-101B-9397-08002B2CF9AE}" pid="3" name="Order">
    <vt:r8>726900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MediaServiceImageTags">
    <vt:lpwstr/>
  </property>
</Properties>
</file>