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21"/>
  </p:notesMasterIdLst>
  <p:sldIdLst>
    <p:sldId id="358" r:id="rId5"/>
    <p:sldId id="370" r:id="rId6"/>
    <p:sldId id="435" r:id="rId7"/>
    <p:sldId id="436" r:id="rId8"/>
    <p:sldId id="437" r:id="rId9"/>
    <p:sldId id="438" r:id="rId10"/>
    <p:sldId id="425" r:id="rId11"/>
    <p:sldId id="426" r:id="rId12"/>
    <p:sldId id="427" r:id="rId13"/>
    <p:sldId id="428" r:id="rId14"/>
    <p:sldId id="429" r:id="rId15"/>
    <p:sldId id="430" r:id="rId16"/>
    <p:sldId id="431" r:id="rId17"/>
    <p:sldId id="432" r:id="rId18"/>
    <p:sldId id="433" r:id="rId19"/>
    <p:sldId id="439" r:id="rId20"/>
  </p:sldIdLst>
  <p:sldSz cx="12192000" cy="6858000"/>
  <p:notesSz cx="6797675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D106"/>
    <a:srgbClr val="1553DD"/>
    <a:srgbClr val="FFCCFF"/>
    <a:srgbClr val="00FF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EB1A4A-EEFD-942A-6978-FFC78B668DBE}" v="2" dt="2026-09-30T15:04:08.141"/>
    <p1510:client id="{4DD07BEA-CD82-8EB3-B638-86B7314C24CA}" v="18" dt="2026-09-30T04:40:01.824"/>
    <p1510:client id="{F1D44752-C3F0-4D6D-8FF7-1B4180FBBB40}" v="128" dt="2026-09-30T10:24:58.2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C6ED3D-08F8-440C-91E0-EBA3441BBCFF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39FBDEC-C7EF-4A2D-871B-F6BF187589E6}">
      <dgm:prSet phldrT="[Text]"/>
      <dgm:spPr/>
      <dgm:t>
        <a:bodyPr/>
        <a:lstStyle/>
        <a:p>
          <a:pPr rtl="0"/>
          <a:r>
            <a:rPr lang="en-US" dirty="0">
              <a:latin typeface="Tw Cen MT Condensed" panose="020B0606020104020203"/>
            </a:rPr>
            <a:t>Mr Walters</a:t>
          </a:r>
          <a:endParaRPr lang="en-US" dirty="0"/>
        </a:p>
      </dgm:t>
    </dgm:pt>
    <dgm:pt modelId="{F8162C6F-8BD9-4530-B584-43F054DCD4DD}" type="parTrans" cxnId="{81E228B6-511D-4218-AE94-0E1C71FDED5E}">
      <dgm:prSet/>
      <dgm:spPr/>
      <dgm:t>
        <a:bodyPr/>
        <a:lstStyle/>
        <a:p>
          <a:endParaRPr lang="en-US"/>
        </a:p>
      </dgm:t>
    </dgm:pt>
    <dgm:pt modelId="{AF938166-D7EA-4830-9A13-BA87C2A8FB24}" type="sibTrans" cxnId="{81E228B6-511D-4218-AE94-0E1C71FDED5E}">
      <dgm:prSet/>
      <dgm:spPr/>
      <dgm:t>
        <a:bodyPr/>
        <a:lstStyle/>
        <a:p>
          <a:endParaRPr lang="en-US"/>
        </a:p>
      </dgm:t>
    </dgm:pt>
    <dgm:pt modelId="{F8FACB56-CC88-4D7E-BE43-50A23399E245}">
      <dgm:prSet phldrT="[Text]"/>
      <dgm:spPr/>
      <dgm:t>
        <a:bodyPr/>
        <a:lstStyle/>
        <a:p>
          <a:r>
            <a:rPr lang="en-US" dirty="0"/>
            <a:t>Ms </a:t>
          </a:r>
          <a:r>
            <a:rPr lang="en-US" dirty="0">
              <a:latin typeface="Tw Cen MT Condensed" panose="020B0606020104020203"/>
            </a:rPr>
            <a:t>Lewis</a:t>
          </a:r>
          <a:endParaRPr lang="en-US" dirty="0"/>
        </a:p>
      </dgm:t>
    </dgm:pt>
    <dgm:pt modelId="{4345762D-7E4A-4944-AA75-38D588E32D3E}" type="parTrans" cxnId="{59D46614-BCE8-4810-ABF6-B3BCCBCF0B7D}">
      <dgm:prSet/>
      <dgm:spPr/>
      <dgm:t>
        <a:bodyPr/>
        <a:lstStyle/>
        <a:p>
          <a:endParaRPr lang="en-US"/>
        </a:p>
      </dgm:t>
    </dgm:pt>
    <dgm:pt modelId="{04140B88-9C8C-4A0E-92FB-76E9F1902D38}" type="sibTrans" cxnId="{59D46614-BCE8-4810-ABF6-B3BCCBCF0B7D}">
      <dgm:prSet/>
      <dgm:spPr/>
      <dgm:t>
        <a:bodyPr/>
        <a:lstStyle/>
        <a:p>
          <a:endParaRPr lang="en-US"/>
        </a:p>
      </dgm:t>
    </dgm:pt>
    <dgm:pt modelId="{0551856C-C1CF-4EDF-878C-0C522ADE61AC}">
      <dgm:prSet phldrT="[Text]"/>
      <dgm:spPr/>
      <dgm:t>
        <a:bodyPr/>
        <a:lstStyle/>
        <a:p>
          <a:pPr rtl="0"/>
          <a:r>
            <a:rPr lang="en-US" dirty="0">
              <a:latin typeface="Avenir Next LT Pro"/>
            </a:rPr>
            <a:t> Miss</a:t>
          </a:r>
          <a:r>
            <a:rPr lang="en-US" dirty="0">
              <a:latin typeface="Tw Cen MT Condensed" panose="020B0606020104020203"/>
            </a:rPr>
            <a:t> </a:t>
          </a:r>
          <a:r>
            <a:rPr lang="en-US" dirty="0"/>
            <a:t>Chahal-Ferguson</a:t>
          </a:r>
        </a:p>
      </dgm:t>
    </dgm:pt>
    <dgm:pt modelId="{B27BFE7F-42E9-4D4D-A17A-C611275D1D16}" type="parTrans" cxnId="{A37308CD-F46F-4025-860B-12159845A2DF}">
      <dgm:prSet/>
      <dgm:spPr/>
      <dgm:t>
        <a:bodyPr/>
        <a:lstStyle/>
        <a:p>
          <a:endParaRPr lang="en-US"/>
        </a:p>
      </dgm:t>
    </dgm:pt>
    <dgm:pt modelId="{4390ECEF-9645-4765-A016-A846D927AA6E}" type="sibTrans" cxnId="{A37308CD-F46F-4025-860B-12159845A2DF}">
      <dgm:prSet/>
      <dgm:spPr/>
      <dgm:t>
        <a:bodyPr/>
        <a:lstStyle/>
        <a:p>
          <a:endParaRPr lang="en-US"/>
        </a:p>
      </dgm:t>
    </dgm:pt>
    <dgm:pt modelId="{BA80D8A7-F697-4D87-A993-6C0BBCEDC9D0}">
      <dgm:prSet/>
      <dgm:spPr/>
      <dgm:t>
        <a:bodyPr/>
        <a:lstStyle/>
        <a:p>
          <a:pPr rtl="0"/>
          <a:r>
            <a:rPr lang="en-US" dirty="0">
              <a:latin typeface="Avenir Next LT Pro"/>
            </a:rPr>
            <a:t> Head of Learning Support</a:t>
          </a:r>
          <a:endParaRPr lang="en-US" dirty="0"/>
        </a:p>
      </dgm:t>
    </dgm:pt>
    <dgm:pt modelId="{1CF0505F-79A9-4923-BF22-E9E7BF94AB12}" type="parTrans" cxnId="{24647A8C-EC85-40FC-8D57-186B267C8D3B}">
      <dgm:prSet/>
      <dgm:spPr/>
      <dgm:t>
        <a:bodyPr/>
        <a:lstStyle/>
        <a:p>
          <a:endParaRPr lang="en-US"/>
        </a:p>
      </dgm:t>
    </dgm:pt>
    <dgm:pt modelId="{8E7BAD87-E044-4EE6-9D8C-EF0222FDDA11}" type="sibTrans" cxnId="{24647A8C-EC85-40FC-8D57-186B267C8D3B}">
      <dgm:prSet/>
      <dgm:spPr/>
      <dgm:t>
        <a:bodyPr/>
        <a:lstStyle/>
        <a:p>
          <a:endParaRPr lang="en-US"/>
        </a:p>
      </dgm:t>
    </dgm:pt>
    <dgm:pt modelId="{5A2A7AD4-1A28-4C8A-8C29-72D83392FF5B}">
      <dgm:prSet/>
      <dgm:spPr/>
      <dgm:t>
        <a:bodyPr/>
        <a:lstStyle/>
        <a:p>
          <a:pPr rtl="0"/>
          <a:r>
            <a:rPr lang="en-US" dirty="0">
              <a:latin typeface="Avenir Next LT Pro"/>
            </a:rPr>
            <a:t>Deputy</a:t>
          </a:r>
          <a:r>
            <a:rPr lang="en-US" dirty="0"/>
            <a:t> </a:t>
          </a:r>
          <a:r>
            <a:rPr lang="en-US" dirty="0">
              <a:latin typeface="Avenir Next LT Pro"/>
            </a:rPr>
            <a:t>Head of Learning Support </a:t>
          </a:r>
          <a:endParaRPr lang="en-US" dirty="0"/>
        </a:p>
      </dgm:t>
    </dgm:pt>
    <dgm:pt modelId="{174CB2DB-7B58-40A6-802C-1A81CB3D1FC9}" type="parTrans" cxnId="{6CAE3084-65FA-4009-9888-02ACA1D18EDA}">
      <dgm:prSet/>
      <dgm:spPr/>
      <dgm:t>
        <a:bodyPr/>
        <a:lstStyle/>
        <a:p>
          <a:endParaRPr lang="en-US"/>
        </a:p>
      </dgm:t>
    </dgm:pt>
    <dgm:pt modelId="{042D9694-8874-45AA-BC07-3701D25B5057}" type="sibTrans" cxnId="{6CAE3084-65FA-4009-9888-02ACA1D18EDA}">
      <dgm:prSet/>
      <dgm:spPr/>
      <dgm:t>
        <a:bodyPr/>
        <a:lstStyle/>
        <a:p>
          <a:endParaRPr lang="en-US"/>
        </a:p>
      </dgm:t>
    </dgm:pt>
    <dgm:pt modelId="{1B505DB2-AE10-465D-98E3-FDA60E4F50C2}">
      <dgm:prSet/>
      <dgm:spPr/>
      <dgm:t>
        <a:bodyPr/>
        <a:lstStyle/>
        <a:p>
          <a:pPr rtl="0"/>
          <a:r>
            <a:rPr lang="en-US" dirty="0">
              <a:latin typeface="Tw Cen MT Condensed" panose="020B0606020104020203"/>
            </a:rPr>
            <a:t>Access</a:t>
          </a:r>
          <a:r>
            <a:rPr lang="en-US" dirty="0"/>
            <a:t> Arrangement/</a:t>
          </a:r>
          <a:r>
            <a:rPr lang="en-US" dirty="0">
              <a:latin typeface="Tw Cen MT Condensed" panose="020B0606020104020203"/>
            </a:rPr>
            <a:t> Specialist Teacher</a:t>
          </a:r>
          <a:endParaRPr lang="en-US" dirty="0"/>
        </a:p>
      </dgm:t>
    </dgm:pt>
    <dgm:pt modelId="{E6CE1A3D-BEFF-4AE8-91D9-9953EDFEC2B3}" type="parTrans" cxnId="{BA9FF0EB-13B5-4141-9284-63E2667D9478}">
      <dgm:prSet/>
      <dgm:spPr/>
      <dgm:t>
        <a:bodyPr/>
        <a:lstStyle/>
        <a:p>
          <a:endParaRPr lang="en-US"/>
        </a:p>
      </dgm:t>
    </dgm:pt>
    <dgm:pt modelId="{385E3187-F291-4721-823A-C307028DC53A}" type="sibTrans" cxnId="{BA9FF0EB-13B5-4141-9284-63E2667D9478}">
      <dgm:prSet/>
      <dgm:spPr/>
      <dgm:t>
        <a:bodyPr/>
        <a:lstStyle/>
        <a:p>
          <a:endParaRPr lang="en-US"/>
        </a:p>
      </dgm:t>
    </dgm:pt>
    <dgm:pt modelId="{51EB3B86-437F-469F-B48A-CA84F37F09A1}">
      <dgm:prSet phldr="0"/>
      <dgm:spPr/>
      <dgm:t>
        <a:bodyPr/>
        <a:lstStyle/>
        <a:p>
          <a:pPr rtl="0"/>
          <a:r>
            <a:rPr lang="en-US" dirty="0">
              <a:latin typeface="Tw Cen MT Condensed" panose="020B0606020104020203"/>
            </a:rPr>
            <a:t> Responsible for Year 9,10 and11</a:t>
          </a:r>
        </a:p>
      </dgm:t>
    </dgm:pt>
    <dgm:pt modelId="{9E61607B-7505-4EC7-93A5-93B987879DEB}" type="parTrans" cxnId="{5579E2EF-7FCB-4E80-8021-7841B628F8A9}">
      <dgm:prSet/>
      <dgm:spPr/>
    </dgm:pt>
    <dgm:pt modelId="{E5F720C7-7596-41E5-B8D3-458E9B6B4A48}" type="sibTrans" cxnId="{5579E2EF-7FCB-4E80-8021-7841B628F8A9}">
      <dgm:prSet/>
      <dgm:spPr/>
    </dgm:pt>
    <dgm:pt modelId="{7AA6B209-C307-4980-93B8-DE808C117DAB}">
      <dgm:prSet phldr="0"/>
      <dgm:spPr/>
      <dgm:t>
        <a:bodyPr/>
        <a:lstStyle/>
        <a:p>
          <a:pPr rtl="0"/>
          <a:r>
            <a:rPr lang="en-US" sz="1100" dirty="0">
              <a:latin typeface="Calibri"/>
              <a:ea typeface="Calibri"/>
              <a:cs typeface="Calibri"/>
            </a:rPr>
            <a:t>Responsible for </a:t>
          </a:r>
          <a:r>
            <a:rPr lang="en-US" dirty="0">
              <a:latin typeface="Tw Cen MT Condensed" panose="020B0606020104020203"/>
            </a:rPr>
            <a:t>Year 7 and 8</a:t>
          </a:r>
        </a:p>
      </dgm:t>
    </dgm:pt>
    <dgm:pt modelId="{CB4A5E8A-F4C3-421E-8465-0D68A5349681}" type="parTrans" cxnId="{6BAB23B8-ACA1-4AFF-8AC3-1E1A8D6969FD}">
      <dgm:prSet/>
      <dgm:spPr/>
    </dgm:pt>
    <dgm:pt modelId="{CCB77294-2509-495E-8050-0C4AED6584E1}" type="sibTrans" cxnId="{6BAB23B8-ACA1-4AFF-8AC3-1E1A8D6969FD}">
      <dgm:prSet/>
      <dgm:spPr/>
    </dgm:pt>
    <dgm:pt modelId="{EA76D383-ACCF-4F8E-8F6C-FB2C7328F48D}">
      <dgm:prSet phldr="0"/>
      <dgm:spPr/>
      <dgm:t>
        <a:bodyPr/>
        <a:lstStyle/>
        <a:p>
          <a:pPr rtl="0"/>
          <a:r>
            <a:rPr lang="en-US" sz="1100" dirty="0">
              <a:latin typeface="Calibri"/>
              <a:ea typeface="Calibri"/>
              <a:cs typeface="Calibri"/>
            </a:rPr>
            <a:t>Responsible for </a:t>
          </a:r>
          <a:r>
            <a:rPr lang="en-US" dirty="0">
              <a:latin typeface="Tw Cen MT Condensed" panose="020B0606020104020203"/>
            </a:rPr>
            <a:t>Year 12 and 13</a:t>
          </a:r>
        </a:p>
      </dgm:t>
    </dgm:pt>
    <dgm:pt modelId="{EA498422-C9C3-4621-9739-1D49BDE7EF5C}" type="parTrans" cxnId="{3B0EB45A-40DA-4016-8DFF-1D702AE72495}">
      <dgm:prSet/>
      <dgm:spPr/>
    </dgm:pt>
    <dgm:pt modelId="{9ED7A756-7FC1-45A5-A350-B233620CD77D}" type="sibTrans" cxnId="{3B0EB45A-40DA-4016-8DFF-1D702AE72495}">
      <dgm:prSet/>
      <dgm:spPr/>
    </dgm:pt>
    <dgm:pt modelId="{797FC9E0-C5BF-49E1-B802-CC4B8EFFD115}" type="pres">
      <dgm:prSet presAssocID="{B5C6ED3D-08F8-440C-91E0-EBA3441BBCFF}" presName="linear" presStyleCnt="0">
        <dgm:presLayoutVars>
          <dgm:dir/>
          <dgm:animLvl val="lvl"/>
          <dgm:resizeHandles val="exact"/>
        </dgm:presLayoutVars>
      </dgm:prSet>
      <dgm:spPr/>
    </dgm:pt>
    <dgm:pt modelId="{B16806B6-0370-4463-8E3A-D44DC74761BA}" type="pres">
      <dgm:prSet presAssocID="{239FBDEC-C7EF-4A2D-871B-F6BF187589E6}" presName="parentLin" presStyleCnt="0"/>
      <dgm:spPr/>
    </dgm:pt>
    <dgm:pt modelId="{195D636E-9939-4E5B-962A-3C57A7643ED1}" type="pres">
      <dgm:prSet presAssocID="{239FBDEC-C7EF-4A2D-871B-F6BF187589E6}" presName="parentLeftMargin" presStyleLbl="node1" presStyleIdx="0" presStyleCnt="3"/>
      <dgm:spPr/>
    </dgm:pt>
    <dgm:pt modelId="{45828F39-5278-401C-9E78-2E769491F25A}" type="pres">
      <dgm:prSet presAssocID="{239FBDEC-C7EF-4A2D-871B-F6BF187589E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4759369-5F9D-4A7D-A6CB-3C993EE023D4}" type="pres">
      <dgm:prSet presAssocID="{239FBDEC-C7EF-4A2D-871B-F6BF187589E6}" presName="negativeSpace" presStyleCnt="0"/>
      <dgm:spPr/>
    </dgm:pt>
    <dgm:pt modelId="{873D1EFE-D194-490A-9193-95B9121763A2}" type="pres">
      <dgm:prSet presAssocID="{239FBDEC-C7EF-4A2D-871B-F6BF187589E6}" presName="childText" presStyleLbl="conFgAcc1" presStyleIdx="0" presStyleCnt="3">
        <dgm:presLayoutVars>
          <dgm:bulletEnabled val="1"/>
        </dgm:presLayoutVars>
      </dgm:prSet>
      <dgm:spPr/>
    </dgm:pt>
    <dgm:pt modelId="{1ECF8967-A448-48D3-BE8F-99809524A6BB}" type="pres">
      <dgm:prSet presAssocID="{AF938166-D7EA-4830-9A13-BA87C2A8FB24}" presName="spaceBetweenRectangles" presStyleCnt="0"/>
      <dgm:spPr/>
    </dgm:pt>
    <dgm:pt modelId="{92CA6868-F30E-4970-826D-5466CBDCF924}" type="pres">
      <dgm:prSet presAssocID="{F8FACB56-CC88-4D7E-BE43-50A23399E245}" presName="parentLin" presStyleCnt="0"/>
      <dgm:spPr/>
    </dgm:pt>
    <dgm:pt modelId="{6D5AF1DA-A6B5-4E20-BBFC-A6A558B3EB53}" type="pres">
      <dgm:prSet presAssocID="{F8FACB56-CC88-4D7E-BE43-50A23399E245}" presName="parentLeftMargin" presStyleLbl="node1" presStyleIdx="0" presStyleCnt="3"/>
      <dgm:spPr/>
    </dgm:pt>
    <dgm:pt modelId="{565073C4-AEDB-4F74-A5FE-6047D3115030}" type="pres">
      <dgm:prSet presAssocID="{F8FACB56-CC88-4D7E-BE43-50A23399E245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87E9004-FE94-42A9-A36E-A7B4559A72B9}" type="pres">
      <dgm:prSet presAssocID="{F8FACB56-CC88-4D7E-BE43-50A23399E245}" presName="negativeSpace" presStyleCnt="0"/>
      <dgm:spPr/>
    </dgm:pt>
    <dgm:pt modelId="{33561847-C851-4445-A8B2-7D921AD33806}" type="pres">
      <dgm:prSet presAssocID="{F8FACB56-CC88-4D7E-BE43-50A23399E245}" presName="childText" presStyleLbl="conFgAcc1" presStyleIdx="1" presStyleCnt="3">
        <dgm:presLayoutVars>
          <dgm:bulletEnabled val="1"/>
        </dgm:presLayoutVars>
      </dgm:prSet>
      <dgm:spPr/>
    </dgm:pt>
    <dgm:pt modelId="{5B8533DB-2F5A-4017-A3D1-C5744563DBC0}" type="pres">
      <dgm:prSet presAssocID="{04140B88-9C8C-4A0E-92FB-76E9F1902D38}" presName="spaceBetweenRectangles" presStyleCnt="0"/>
      <dgm:spPr/>
    </dgm:pt>
    <dgm:pt modelId="{CF45206C-FA54-49BF-8810-7A5E5D07229C}" type="pres">
      <dgm:prSet presAssocID="{0551856C-C1CF-4EDF-878C-0C522ADE61AC}" presName="parentLin" presStyleCnt="0"/>
      <dgm:spPr/>
    </dgm:pt>
    <dgm:pt modelId="{CEB7A396-0A80-4C33-B187-D0B58E32247A}" type="pres">
      <dgm:prSet presAssocID="{0551856C-C1CF-4EDF-878C-0C522ADE61AC}" presName="parentLeftMargin" presStyleLbl="node1" presStyleIdx="1" presStyleCnt="3"/>
      <dgm:spPr/>
    </dgm:pt>
    <dgm:pt modelId="{697F6842-6455-457D-A24F-8710170B9272}" type="pres">
      <dgm:prSet presAssocID="{0551856C-C1CF-4EDF-878C-0C522ADE61AC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C3F2B10B-CA42-49D4-8444-64AE088CA77D}" type="pres">
      <dgm:prSet presAssocID="{0551856C-C1CF-4EDF-878C-0C522ADE61AC}" presName="negativeSpace" presStyleCnt="0"/>
      <dgm:spPr/>
    </dgm:pt>
    <dgm:pt modelId="{E2CCB479-CC4A-4DBE-B16E-A837F83F1B57}" type="pres">
      <dgm:prSet presAssocID="{0551856C-C1CF-4EDF-878C-0C522ADE61AC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5E69CD12-A115-4730-84C5-33D30EDEEB3B}" type="presOf" srcId="{239FBDEC-C7EF-4A2D-871B-F6BF187589E6}" destId="{45828F39-5278-401C-9E78-2E769491F25A}" srcOrd="1" destOrd="0" presId="urn:microsoft.com/office/officeart/2005/8/layout/list1"/>
    <dgm:cxn modelId="{59D46614-BCE8-4810-ABF6-B3BCCBCF0B7D}" srcId="{B5C6ED3D-08F8-440C-91E0-EBA3441BBCFF}" destId="{F8FACB56-CC88-4D7E-BE43-50A23399E245}" srcOrd="1" destOrd="0" parTransId="{4345762D-7E4A-4944-AA75-38D588E32D3E}" sibTransId="{04140B88-9C8C-4A0E-92FB-76E9F1902D38}"/>
    <dgm:cxn modelId="{6A09572D-8C1C-44B7-8D45-CC006AEDCAB0}" type="presOf" srcId="{B5C6ED3D-08F8-440C-91E0-EBA3441BBCFF}" destId="{797FC9E0-C5BF-49E1-B802-CC4B8EFFD115}" srcOrd="0" destOrd="0" presId="urn:microsoft.com/office/officeart/2005/8/layout/list1"/>
    <dgm:cxn modelId="{7C008435-8B3F-4959-9B91-C89658FB347D}" type="presOf" srcId="{7AA6B209-C307-4980-93B8-DE808C117DAB}" destId="{33561847-C851-4445-A8B2-7D921AD33806}" srcOrd="0" destOrd="1" presId="urn:microsoft.com/office/officeart/2005/8/layout/list1"/>
    <dgm:cxn modelId="{B5E9E63A-5D26-4D14-B82D-0E16F6D47D06}" type="presOf" srcId="{F8FACB56-CC88-4D7E-BE43-50A23399E245}" destId="{565073C4-AEDB-4F74-A5FE-6047D3115030}" srcOrd="1" destOrd="0" presId="urn:microsoft.com/office/officeart/2005/8/layout/list1"/>
    <dgm:cxn modelId="{F55EB057-DD56-4B8B-86BD-A6AEFF8A49F6}" type="presOf" srcId="{51EB3B86-437F-469F-B48A-CA84F37F09A1}" destId="{873D1EFE-D194-490A-9193-95B9121763A2}" srcOrd="0" destOrd="1" presId="urn:microsoft.com/office/officeart/2005/8/layout/list1"/>
    <dgm:cxn modelId="{3B0EB45A-40DA-4016-8DFF-1D702AE72495}" srcId="{0551856C-C1CF-4EDF-878C-0C522ADE61AC}" destId="{EA76D383-ACCF-4F8E-8F6C-FB2C7328F48D}" srcOrd="1" destOrd="0" parTransId="{EA498422-C9C3-4621-9739-1D49BDE7EF5C}" sibTransId="{9ED7A756-7FC1-45A5-A350-B233620CD77D}"/>
    <dgm:cxn modelId="{63C5F77C-B0D8-457B-BBF4-CBCE5F174BA3}" type="presOf" srcId="{1B505DB2-AE10-465D-98E3-FDA60E4F50C2}" destId="{E2CCB479-CC4A-4DBE-B16E-A837F83F1B57}" srcOrd="0" destOrd="0" presId="urn:microsoft.com/office/officeart/2005/8/layout/list1"/>
    <dgm:cxn modelId="{6CAE3084-65FA-4009-9888-02ACA1D18EDA}" srcId="{F8FACB56-CC88-4D7E-BE43-50A23399E245}" destId="{5A2A7AD4-1A28-4C8A-8C29-72D83392FF5B}" srcOrd="0" destOrd="0" parTransId="{174CB2DB-7B58-40A6-802C-1A81CB3D1FC9}" sibTransId="{042D9694-8874-45AA-BC07-3701D25B5057}"/>
    <dgm:cxn modelId="{64AB4D8C-FE6E-4D65-89A6-A698D703D2C1}" type="presOf" srcId="{0551856C-C1CF-4EDF-878C-0C522ADE61AC}" destId="{697F6842-6455-457D-A24F-8710170B9272}" srcOrd="1" destOrd="0" presId="urn:microsoft.com/office/officeart/2005/8/layout/list1"/>
    <dgm:cxn modelId="{24647A8C-EC85-40FC-8D57-186B267C8D3B}" srcId="{239FBDEC-C7EF-4A2D-871B-F6BF187589E6}" destId="{BA80D8A7-F697-4D87-A993-6C0BBCEDC9D0}" srcOrd="0" destOrd="0" parTransId="{1CF0505F-79A9-4923-BF22-E9E7BF94AB12}" sibTransId="{8E7BAD87-E044-4EE6-9D8C-EF0222FDDA11}"/>
    <dgm:cxn modelId="{CFDA1394-48C2-41F6-8C45-83A8863C0F07}" type="presOf" srcId="{F8FACB56-CC88-4D7E-BE43-50A23399E245}" destId="{6D5AF1DA-A6B5-4E20-BBFC-A6A558B3EB53}" srcOrd="0" destOrd="0" presId="urn:microsoft.com/office/officeart/2005/8/layout/list1"/>
    <dgm:cxn modelId="{86E4DBA5-1A69-4A55-B4EF-C6415D3DBD7E}" type="presOf" srcId="{BA80D8A7-F697-4D87-A993-6C0BBCEDC9D0}" destId="{873D1EFE-D194-490A-9193-95B9121763A2}" srcOrd="0" destOrd="0" presId="urn:microsoft.com/office/officeart/2005/8/layout/list1"/>
    <dgm:cxn modelId="{81E228B6-511D-4218-AE94-0E1C71FDED5E}" srcId="{B5C6ED3D-08F8-440C-91E0-EBA3441BBCFF}" destId="{239FBDEC-C7EF-4A2D-871B-F6BF187589E6}" srcOrd="0" destOrd="0" parTransId="{F8162C6F-8BD9-4530-B584-43F054DCD4DD}" sibTransId="{AF938166-D7EA-4830-9A13-BA87C2A8FB24}"/>
    <dgm:cxn modelId="{6BAB23B8-ACA1-4AFF-8AC3-1E1A8D6969FD}" srcId="{F8FACB56-CC88-4D7E-BE43-50A23399E245}" destId="{7AA6B209-C307-4980-93B8-DE808C117DAB}" srcOrd="1" destOrd="0" parTransId="{CB4A5E8A-F4C3-421E-8465-0D68A5349681}" sibTransId="{CCB77294-2509-495E-8050-0C4AED6584E1}"/>
    <dgm:cxn modelId="{1D25A4BA-07FE-4621-87ED-713022D8780A}" type="presOf" srcId="{5A2A7AD4-1A28-4C8A-8C29-72D83392FF5B}" destId="{33561847-C851-4445-A8B2-7D921AD33806}" srcOrd="0" destOrd="0" presId="urn:microsoft.com/office/officeart/2005/8/layout/list1"/>
    <dgm:cxn modelId="{A37308CD-F46F-4025-860B-12159845A2DF}" srcId="{B5C6ED3D-08F8-440C-91E0-EBA3441BBCFF}" destId="{0551856C-C1CF-4EDF-878C-0C522ADE61AC}" srcOrd="2" destOrd="0" parTransId="{B27BFE7F-42E9-4D4D-A17A-C611275D1D16}" sibTransId="{4390ECEF-9645-4765-A016-A846D927AA6E}"/>
    <dgm:cxn modelId="{D6CC5BDB-ED4F-4CDE-891F-E0E63B669E3B}" type="presOf" srcId="{EA76D383-ACCF-4F8E-8F6C-FB2C7328F48D}" destId="{E2CCB479-CC4A-4DBE-B16E-A837F83F1B57}" srcOrd="0" destOrd="1" presId="urn:microsoft.com/office/officeart/2005/8/layout/list1"/>
    <dgm:cxn modelId="{E05CB2E7-FB16-4EA1-AA7A-819E3F278290}" type="presOf" srcId="{239FBDEC-C7EF-4A2D-871B-F6BF187589E6}" destId="{195D636E-9939-4E5B-962A-3C57A7643ED1}" srcOrd="0" destOrd="0" presId="urn:microsoft.com/office/officeart/2005/8/layout/list1"/>
    <dgm:cxn modelId="{BA9FF0EB-13B5-4141-9284-63E2667D9478}" srcId="{0551856C-C1CF-4EDF-878C-0C522ADE61AC}" destId="{1B505DB2-AE10-465D-98E3-FDA60E4F50C2}" srcOrd="0" destOrd="0" parTransId="{E6CE1A3D-BEFF-4AE8-91D9-9953EDFEC2B3}" sibTransId="{385E3187-F291-4721-823A-C307028DC53A}"/>
    <dgm:cxn modelId="{5579E2EF-7FCB-4E80-8021-7841B628F8A9}" srcId="{239FBDEC-C7EF-4A2D-871B-F6BF187589E6}" destId="{51EB3B86-437F-469F-B48A-CA84F37F09A1}" srcOrd="1" destOrd="0" parTransId="{9E61607B-7505-4EC7-93A5-93B987879DEB}" sibTransId="{E5F720C7-7596-41E5-B8D3-458E9B6B4A48}"/>
    <dgm:cxn modelId="{A70098FA-9133-485D-A2FF-3207066FEB76}" type="presOf" srcId="{0551856C-C1CF-4EDF-878C-0C522ADE61AC}" destId="{CEB7A396-0A80-4C33-B187-D0B58E32247A}" srcOrd="0" destOrd="0" presId="urn:microsoft.com/office/officeart/2005/8/layout/list1"/>
    <dgm:cxn modelId="{B7D0A8C6-A296-4C69-A3DD-40A9801B3D9E}" type="presParOf" srcId="{797FC9E0-C5BF-49E1-B802-CC4B8EFFD115}" destId="{B16806B6-0370-4463-8E3A-D44DC74761BA}" srcOrd="0" destOrd="0" presId="urn:microsoft.com/office/officeart/2005/8/layout/list1"/>
    <dgm:cxn modelId="{09FB8527-3807-4A5C-94B7-9DE70C24627B}" type="presParOf" srcId="{B16806B6-0370-4463-8E3A-D44DC74761BA}" destId="{195D636E-9939-4E5B-962A-3C57A7643ED1}" srcOrd="0" destOrd="0" presId="urn:microsoft.com/office/officeart/2005/8/layout/list1"/>
    <dgm:cxn modelId="{0179E6FC-4A93-4438-A3EE-6005EC49E5C4}" type="presParOf" srcId="{B16806B6-0370-4463-8E3A-D44DC74761BA}" destId="{45828F39-5278-401C-9E78-2E769491F25A}" srcOrd="1" destOrd="0" presId="urn:microsoft.com/office/officeart/2005/8/layout/list1"/>
    <dgm:cxn modelId="{9C37C4CF-8E47-4727-9260-89441083D07B}" type="presParOf" srcId="{797FC9E0-C5BF-49E1-B802-CC4B8EFFD115}" destId="{54759369-5F9D-4A7D-A6CB-3C993EE023D4}" srcOrd="1" destOrd="0" presId="urn:microsoft.com/office/officeart/2005/8/layout/list1"/>
    <dgm:cxn modelId="{3E2506B0-B649-4A0F-9BF4-4DDF0822CEDD}" type="presParOf" srcId="{797FC9E0-C5BF-49E1-B802-CC4B8EFFD115}" destId="{873D1EFE-D194-490A-9193-95B9121763A2}" srcOrd="2" destOrd="0" presId="urn:microsoft.com/office/officeart/2005/8/layout/list1"/>
    <dgm:cxn modelId="{37B409A6-2ECB-4DEE-8452-36440C2DB646}" type="presParOf" srcId="{797FC9E0-C5BF-49E1-B802-CC4B8EFFD115}" destId="{1ECF8967-A448-48D3-BE8F-99809524A6BB}" srcOrd="3" destOrd="0" presId="urn:microsoft.com/office/officeart/2005/8/layout/list1"/>
    <dgm:cxn modelId="{9FFAF778-ABC0-404D-9F8A-CAD2231DC4D8}" type="presParOf" srcId="{797FC9E0-C5BF-49E1-B802-CC4B8EFFD115}" destId="{92CA6868-F30E-4970-826D-5466CBDCF924}" srcOrd="4" destOrd="0" presId="urn:microsoft.com/office/officeart/2005/8/layout/list1"/>
    <dgm:cxn modelId="{719BD8A0-E433-44E9-8CC6-F121208B09B8}" type="presParOf" srcId="{92CA6868-F30E-4970-826D-5466CBDCF924}" destId="{6D5AF1DA-A6B5-4E20-BBFC-A6A558B3EB53}" srcOrd="0" destOrd="0" presId="urn:microsoft.com/office/officeart/2005/8/layout/list1"/>
    <dgm:cxn modelId="{A2085496-F01B-4003-9D49-CE314E5F4476}" type="presParOf" srcId="{92CA6868-F30E-4970-826D-5466CBDCF924}" destId="{565073C4-AEDB-4F74-A5FE-6047D3115030}" srcOrd="1" destOrd="0" presId="urn:microsoft.com/office/officeart/2005/8/layout/list1"/>
    <dgm:cxn modelId="{DCDC90B4-35A9-4ED4-A0BD-0AF77B35CEFF}" type="presParOf" srcId="{797FC9E0-C5BF-49E1-B802-CC4B8EFFD115}" destId="{787E9004-FE94-42A9-A36E-A7B4559A72B9}" srcOrd="5" destOrd="0" presId="urn:microsoft.com/office/officeart/2005/8/layout/list1"/>
    <dgm:cxn modelId="{2D7F1FF0-E454-4690-B51A-00E643A2B70C}" type="presParOf" srcId="{797FC9E0-C5BF-49E1-B802-CC4B8EFFD115}" destId="{33561847-C851-4445-A8B2-7D921AD33806}" srcOrd="6" destOrd="0" presId="urn:microsoft.com/office/officeart/2005/8/layout/list1"/>
    <dgm:cxn modelId="{BB3D9209-5BBA-46CC-9668-D46D85BC6024}" type="presParOf" srcId="{797FC9E0-C5BF-49E1-B802-CC4B8EFFD115}" destId="{5B8533DB-2F5A-4017-A3D1-C5744563DBC0}" srcOrd="7" destOrd="0" presId="urn:microsoft.com/office/officeart/2005/8/layout/list1"/>
    <dgm:cxn modelId="{146D408C-720B-446A-BFB3-DD1FCC589D49}" type="presParOf" srcId="{797FC9E0-C5BF-49E1-B802-CC4B8EFFD115}" destId="{CF45206C-FA54-49BF-8810-7A5E5D07229C}" srcOrd="8" destOrd="0" presId="urn:microsoft.com/office/officeart/2005/8/layout/list1"/>
    <dgm:cxn modelId="{380A9F84-A8E7-46B8-ACA6-6D6F06CB64DD}" type="presParOf" srcId="{CF45206C-FA54-49BF-8810-7A5E5D07229C}" destId="{CEB7A396-0A80-4C33-B187-D0B58E32247A}" srcOrd="0" destOrd="0" presId="urn:microsoft.com/office/officeart/2005/8/layout/list1"/>
    <dgm:cxn modelId="{1FB290B6-8CE3-4418-9022-4C0C93F1A5DD}" type="presParOf" srcId="{CF45206C-FA54-49BF-8810-7A5E5D07229C}" destId="{697F6842-6455-457D-A24F-8710170B9272}" srcOrd="1" destOrd="0" presId="urn:microsoft.com/office/officeart/2005/8/layout/list1"/>
    <dgm:cxn modelId="{C746DD96-826E-4A49-87C2-98A6EFD4E83A}" type="presParOf" srcId="{797FC9E0-C5BF-49E1-B802-CC4B8EFFD115}" destId="{C3F2B10B-CA42-49D4-8444-64AE088CA77D}" srcOrd="9" destOrd="0" presId="urn:microsoft.com/office/officeart/2005/8/layout/list1"/>
    <dgm:cxn modelId="{E277CC1C-CDCC-408A-A8A2-22EB3F261365}" type="presParOf" srcId="{797FC9E0-C5BF-49E1-B802-CC4B8EFFD115}" destId="{E2CCB479-CC4A-4DBE-B16E-A837F83F1B57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3D1EFE-D194-490A-9193-95B9121763A2}">
      <dsp:nvSpPr>
        <dsp:cNvPr id="0" name=""/>
        <dsp:cNvSpPr/>
      </dsp:nvSpPr>
      <dsp:spPr>
        <a:xfrm>
          <a:off x="0" y="374147"/>
          <a:ext cx="9720072" cy="1020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4386" tIns="374904" rIns="754386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>
              <a:latin typeface="Avenir Next LT Pro"/>
            </a:rPr>
            <a:t> Head of Learning Support</a:t>
          </a:r>
          <a:endParaRPr lang="en-US" sz="1800" kern="1200" dirty="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>
              <a:latin typeface="Tw Cen MT Condensed" panose="020B0606020104020203"/>
            </a:rPr>
            <a:t> Responsible for Year 9,10 and11</a:t>
          </a:r>
        </a:p>
      </dsp:txBody>
      <dsp:txXfrm>
        <a:off x="0" y="374147"/>
        <a:ext cx="9720072" cy="1020600"/>
      </dsp:txXfrm>
    </dsp:sp>
    <dsp:sp modelId="{45828F39-5278-401C-9E78-2E769491F25A}">
      <dsp:nvSpPr>
        <dsp:cNvPr id="0" name=""/>
        <dsp:cNvSpPr/>
      </dsp:nvSpPr>
      <dsp:spPr>
        <a:xfrm>
          <a:off x="486003" y="108467"/>
          <a:ext cx="6804051" cy="5313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7177" tIns="0" rIns="257177" bIns="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w Cen MT Condensed" panose="020B0606020104020203"/>
            </a:rPr>
            <a:t>Mr Walters</a:t>
          </a:r>
          <a:endParaRPr lang="en-US" sz="1800" kern="1200" dirty="0"/>
        </a:p>
      </dsp:txBody>
      <dsp:txXfrm>
        <a:off x="511942" y="134406"/>
        <a:ext cx="6752173" cy="479482"/>
      </dsp:txXfrm>
    </dsp:sp>
    <dsp:sp modelId="{33561847-C851-4445-A8B2-7D921AD33806}">
      <dsp:nvSpPr>
        <dsp:cNvPr id="0" name=""/>
        <dsp:cNvSpPr/>
      </dsp:nvSpPr>
      <dsp:spPr>
        <a:xfrm>
          <a:off x="0" y="1757627"/>
          <a:ext cx="9720072" cy="10489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4386" tIns="374904" rIns="754386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>
              <a:latin typeface="Avenir Next LT Pro"/>
            </a:rPr>
            <a:t>Deputy</a:t>
          </a:r>
          <a:r>
            <a:rPr lang="en-US" sz="1800" kern="1200" dirty="0"/>
            <a:t> </a:t>
          </a:r>
          <a:r>
            <a:rPr lang="en-US" sz="1800" kern="1200" dirty="0">
              <a:latin typeface="Avenir Next LT Pro"/>
            </a:rPr>
            <a:t>Head of Learning Support </a:t>
          </a:r>
          <a:endParaRPr lang="en-US" sz="1800" kern="1200" dirty="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>
              <a:latin typeface="Calibri"/>
              <a:ea typeface="Calibri"/>
              <a:cs typeface="Calibri"/>
            </a:rPr>
            <a:t>Responsible for </a:t>
          </a:r>
          <a:r>
            <a:rPr lang="en-US" sz="1800" kern="1200" dirty="0">
              <a:latin typeface="Tw Cen MT Condensed" panose="020B0606020104020203"/>
            </a:rPr>
            <a:t>Year 7 and 8</a:t>
          </a:r>
        </a:p>
      </dsp:txBody>
      <dsp:txXfrm>
        <a:off x="0" y="1757627"/>
        <a:ext cx="9720072" cy="1048950"/>
      </dsp:txXfrm>
    </dsp:sp>
    <dsp:sp modelId="{565073C4-AEDB-4F74-A5FE-6047D3115030}">
      <dsp:nvSpPr>
        <dsp:cNvPr id="0" name=""/>
        <dsp:cNvSpPr/>
      </dsp:nvSpPr>
      <dsp:spPr>
        <a:xfrm>
          <a:off x="486003" y="1491947"/>
          <a:ext cx="6804051" cy="5313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7177" tIns="0" rIns="257177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Ms </a:t>
          </a:r>
          <a:r>
            <a:rPr lang="en-US" sz="1800" kern="1200" dirty="0">
              <a:latin typeface="Tw Cen MT Condensed" panose="020B0606020104020203"/>
            </a:rPr>
            <a:t>Lewis</a:t>
          </a:r>
          <a:endParaRPr lang="en-US" sz="1800" kern="1200" dirty="0"/>
        </a:p>
      </dsp:txBody>
      <dsp:txXfrm>
        <a:off x="511942" y="1517886"/>
        <a:ext cx="6752173" cy="479482"/>
      </dsp:txXfrm>
    </dsp:sp>
    <dsp:sp modelId="{E2CCB479-CC4A-4DBE-B16E-A837F83F1B57}">
      <dsp:nvSpPr>
        <dsp:cNvPr id="0" name=""/>
        <dsp:cNvSpPr/>
      </dsp:nvSpPr>
      <dsp:spPr>
        <a:xfrm>
          <a:off x="0" y="3169458"/>
          <a:ext cx="9720072" cy="1020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4386" tIns="374904" rIns="754386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>
              <a:latin typeface="Tw Cen MT Condensed" panose="020B0606020104020203"/>
            </a:rPr>
            <a:t>Access</a:t>
          </a:r>
          <a:r>
            <a:rPr lang="en-US" sz="1800" kern="1200" dirty="0"/>
            <a:t> Arrangement/</a:t>
          </a:r>
          <a:r>
            <a:rPr lang="en-US" sz="1800" kern="1200" dirty="0">
              <a:latin typeface="Tw Cen MT Condensed" panose="020B0606020104020203"/>
            </a:rPr>
            <a:t> Specialist Teacher</a:t>
          </a:r>
          <a:endParaRPr lang="en-US" sz="1800" kern="1200" dirty="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>
              <a:latin typeface="Calibri"/>
              <a:ea typeface="Calibri"/>
              <a:cs typeface="Calibri"/>
            </a:rPr>
            <a:t>Responsible for </a:t>
          </a:r>
          <a:r>
            <a:rPr lang="en-US" sz="1800" kern="1200" dirty="0">
              <a:latin typeface="Tw Cen MT Condensed" panose="020B0606020104020203"/>
            </a:rPr>
            <a:t>Year 12 and 13</a:t>
          </a:r>
        </a:p>
      </dsp:txBody>
      <dsp:txXfrm>
        <a:off x="0" y="3169458"/>
        <a:ext cx="9720072" cy="1020600"/>
      </dsp:txXfrm>
    </dsp:sp>
    <dsp:sp modelId="{697F6842-6455-457D-A24F-8710170B9272}">
      <dsp:nvSpPr>
        <dsp:cNvPr id="0" name=""/>
        <dsp:cNvSpPr/>
      </dsp:nvSpPr>
      <dsp:spPr>
        <a:xfrm>
          <a:off x="486003" y="2903777"/>
          <a:ext cx="6804051" cy="5313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7177" tIns="0" rIns="257177" bIns="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venir Next LT Pro"/>
            </a:rPr>
            <a:t> Miss</a:t>
          </a:r>
          <a:r>
            <a:rPr lang="en-US" sz="1800" kern="1200" dirty="0">
              <a:latin typeface="Tw Cen MT Condensed" panose="020B0606020104020203"/>
            </a:rPr>
            <a:t> </a:t>
          </a:r>
          <a:r>
            <a:rPr lang="en-US" sz="1800" kern="1200" dirty="0"/>
            <a:t>Chahal-Ferguson</a:t>
          </a:r>
        </a:p>
      </dsp:txBody>
      <dsp:txXfrm>
        <a:off x="511942" y="2929716"/>
        <a:ext cx="6752173" cy="4794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704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704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64789C-E430-4F9A-A9BB-5A145B2E3844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16"/>
            <a:ext cx="5438775" cy="39096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2766"/>
            <a:ext cx="2946400" cy="4970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32766"/>
            <a:ext cx="2946400" cy="4970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96A76B-24A4-4863-BC8C-CE0C8377D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277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cq.org.uk/exams-office/blogs/understanding-the-requirements-for-separate-invigilation/?utm_source=chatgpt.com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louisedawson.com/service/exam-access-arrangements-english-curriculum-2/?utm_source=chatgpt.com" TargetMode="External"/><Relationship Id="rId4" Type="http://schemas.openxmlformats.org/officeDocument/2006/relationships/hyperlink" Target="https://www.jcq.org.uk/wp-content/uploads/2024/02/JCQ-Parent-guidance-information-sheet.pdf?utm_source=chatgpt.com" TargetMode="Externa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A76B-24A4-4863-BC8C-CE0C8377D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8660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A76B-24A4-4863-BC8C-CE0C8377D61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8628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A76B-24A4-4863-BC8C-CE0C8377D61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5523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A76B-24A4-4863-BC8C-CE0C8377D61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6441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A76B-24A4-4863-BC8C-CE0C8377D61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5508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Access Arrangements</a:t>
            </a:r>
            <a:r>
              <a:rPr lang="en-GB" dirty="0"/>
              <a:t> are adjustments that help a child </a:t>
            </a:r>
            <a:r>
              <a:rPr lang="en-GB" b="1" dirty="0"/>
              <a:t>show what they can do</a:t>
            </a:r>
            <a:r>
              <a:rPr lang="en-GB" dirty="0"/>
              <a:t> in tests or exams </a:t>
            </a:r>
            <a:r>
              <a:rPr lang="en-GB" b="1" dirty="0"/>
              <a:t>without giving them an unfair advantage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/>
              <a:t>They are not about making the work easier — just about removing barriers caused by a learning difficulty or disability.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3CFA01-DE09-6B4D-AD1A-3AFEA007E7D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7393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JCQ Joint Council for Qualifications+2JCQ Joint Council for Qualifications+2</a:t>
            </a:r>
            <a:endParaRPr lang="en-GB" dirty="0"/>
          </a:p>
          <a:p>
            <a:endParaRPr lang="en-GB" dirty="0"/>
          </a:p>
          <a:p>
            <a:r>
              <a:rPr lang="en-GB" dirty="0"/>
              <a:t>Because access arrangements must reflect the student’s </a:t>
            </a:r>
            <a:r>
              <a:rPr lang="en-GB" i="1" dirty="0"/>
              <a:t>normal way of working</a:t>
            </a:r>
            <a:r>
              <a:rPr lang="en-GB" dirty="0"/>
              <a:t>, if the student does not routinely sit exams in a separate room or have invigilation supports during mocks or class assessments, then separate room cannot legitimately be justified. </a:t>
            </a:r>
            <a:r>
              <a:rPr lang="en-GB" dirty="0">
                <a:hlinkClick r:id="rId4"/>
              </a:rPr>
              <a:t>JCQ Joint Council for Qualifications+2disabilityrightsuk.org+2</a:t>
            </a:r>
            <a:endParaRPr lang="en-GB" dirty="0"/>
          </a:p>
          <a:p>
            <a:r>
              <a:rPr lang="en-GB" dirty="0"/>
              <a:t>In practice, schools often treat requests for separate room or 1:1 invigilation only in “exceptional circumstances” — such as serious medical needs — rather than for common pre-exam worry or anxiety. </a:t>
            </a:r>
            <a:r>
              <a:rPr lang="en-GB" dirty="0">
                <a:hlinkClick r:id="rId5"/>
              </a:rPr>
              <a:t>louisedawson.com+2lordwilliams.oxon.sch.uk+2</a:t>
            </a:r>
            <a:endParaRPr lang="en-GB" dirty="0"/>
          </a:p>
          <a:p>
            <a:r>
              <a:rPr lang="en-GB"/>
              <a:t>Since my anxiety does not amount to a long-term impairment,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3CFA01-DE09-6B4D-AD1A-3AFEA007E7D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3789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Schools can not give access arrangements unless they have evidence that it us genuinely needed and not just a want.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3CFA01-DE09-6B4D-AD1A-3AFEA007E7D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4938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Schools current decision/ process of Access Arrangements?</a:t>
            </a:r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5. How does the school decide if an access arrangement is needed?</a:t>
            </a:r>
          </a:p>
          <a:p>
            <a:r>
              <a:rPr lang="en-GB" dirty="0"/>
              <a:t>The process usually involves: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Teacher observations</a:t>
            </a:r>
            <a:r>
              <a:rPr lang="en-GB" dirty="0"/>
              <a:t> — noticing patterns in classwork.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Gathering evidence</a:t>
            </a:r>
            <a:r>
              <a:rPr lang="en-GB" dirty="0"/>
              <a:t> — classwork, assessments, reports.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Specialist testing</a:t>
            </a:r>
            <a:r>
              <a:rPr lang="en-GB" dirty="0"/>
              <a:t> (for secondary exams) — usually done by a qualified assessor.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Decision-making</a:t>
            </a:r>
            <a:r>
              <a:rPr lang="en-GB" dirty="0"/>
              <a:t> based on official regulations.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Applying to the exam board</a:t>
            </a:r>
            <a:r>
              <a:rPr lang="en-GB" dirty="0"/>
              <a:t> where needed.</a:t>
            </a:r>
          </a:p>
          <a:p>
            <a:r>
              <a:rPr lang="en-GB" dirty="0"/>
              <a:t>You will be informed of any arrangements put in place for your child.</a:t>
            </a:r>
          </a:p>
          <a:p>
            <a:endParaRPr lang="en-US" dirty="0"/>
          </a:p>
          <a:p>
            <a:r>
              <a:rPr lang="en-GB" b="1" dirty="0"/>
              <a:t>Our Process for Access Arrangements</a:t>
            </a:r>
          </a:p>
          <a:p>
            <a:pPr>
              <a:buFont typeface="+mj-lt"/>
              <a:buAutoNum type="arabicPeriod"/>
            </a:pPr>
            <a:r>
              <a:rPr lang="en-GB" dirty="0"/>
              <a:t>Teachers identify concerns or barriers</a:t>
            </a:r>
          </a:p>
          <a:p>
            <a:pPr>
              <a:buFont typeface="+mj-lt"/>
              <a:buAutoNum type="arabicPeriod"/>
            </a:pPr>
            <a:r>
              <a:rPr lang="en-GB" dirty="0"/>
              <a:t>SENCO gathers evidence from: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classwork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assessments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observations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specialist reports</a:t>
            </a:r>
          </a:p>
          <a:p>
            <a:pPr>
              <a:buFont typeface="+mj-lt"/>
              <a:buAutoNum type="arabicPeriod"/>
            </a:pPr>
            <a:r>
              <a:rPr lang="en-GB" dirty="0"/>
              <a:t>If needed, your child will complete assessments with a qualified assessor</a:t>
            </a:r>
          </a:p>
          <a:p>
            <a:pPr>
              <a:buFont typeface="+mj-lt"/>
              <a:buAutoNum type="arabicPeriod"/>
            </a:pPr>
            <a:r>
              <a:rPr lang="en-GB" dirty="0"/>
              <a:t>Decisions follow national exam regulations</a:t>
            </a:r>
          </a:p>
          <a:p>
            <a:pPr>
              <a:buFont typeface="+mj-lt"/>
              <a:buAutoNum type="arabicPeriod"/>
            </a:pPr>
            <a:r>
              <a:rPr lang="en-GB" dirty="0"/>
              <a:t>We inform parents before arrangements are finalised</a:t>
            </a:r>
          </a:p>
          <a:p>
            <a:pPr>
              <a:buFont typeface="+mj-lt"/>
              <a:buAutoNum type="arabicPeriod"/>
            </a:pPr>
            <a:r>
              <a:rPr lang="en-GB" dirty="0"/>
              <a:t>Access arrangements used in class will be mirrored in exams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3CFA01-DE09-6B4D-AD1A-3AFEA007E7D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2126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A76B-24A4-4863-BC8C-CE0C8377D61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7729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 are key partners within this process and what you can do to support your child is: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3CFA01-DE09-6B4D-AD1A-3AFEA007E7D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6009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! St question - </a:t>
            </a:r>
            <a:r>
              <a:rPr lang="en-US" sz="1200" dirty="0"/>
              <a:t>Will access arrangements disadvantage my child? - </a:t>
            </a:r>
            <a:r>
              <a:rPr lang="en-GB" dirty="0"/>
              <a:t> </a:t>
            </a:r>
            <a:r>
              <a:rPr lang="en-US" sz="1200" dirty="0"/>
              <a:t>They do not change the difficulty of the test or guarantee higher makers.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3CFA01-DE09-6B4D-AD1A-3AFEA007E7D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583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A76B-24A4-4863-BC8C-CE0C8377D616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9274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2DA28BF7-91BD-4CC2-B87B-BC1539C157C7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6345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8BF7-91BD-4CC2-B87B-BC1539C157C7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782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8BF7-91BD-4CC2-B87B-BC1539C157C7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1305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8BF7-91BD-4CC2-B87B-BC1539C157C7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626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8BF7-91BD-4CC2-B87B-BC1539C157C7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22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8BF7-91BD-4CC2-B87B-BC1539C157C7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505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8BF7-91BD-4CC2-B87B-BC1539C157C7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95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8BF7-91BD-4CC2-B87B-BC1539C157C7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376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8BF7-91BD-4CC2-B87B-BC1539C157C7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1923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8BF7-91BD-4CC2-B87B-BC1539C157C7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160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8BF7-91BD-4CC2-B87B-BC1539C157C7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1306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2DA28BF7-91BD-4CC2-B87B-BC1539C157C7}" type="datetimeFigureOut">
              <a:rPr lang="en-GB" smtClean="0"/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1898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en-GB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Ks4 information evening </a:t>
            </a:r>
            <a:br>
              <a:rPr lang="en-GB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 support 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Wednesday 30.09.2026</a:t>
            </a:r>
            <a:endParaRPr lang="en-US" dirty="0"/>
          </a:p>
          <a:p>
            <a:r>
              <a:rPr lang="en-GB" dirty="0"/>
              <a:t>AW</a:t>
            </a:r>
          </a:p>
          <a:p>
            <a:r>
              <a:rPr lang="en-GB" dirty="0"/>
              <a:t>ECF</a:t>
            </a:r>
          </a:p>
        </p:txBody>
      </p:sp>
      <p:pic>
        <p:nvPicPr>
          <p:cNvPr id="6" name="Picture 2" descr="C:\Users\ndow\AppData\Local\Microsoft\Windows\Temporary Internet Files\Content.Outlook\L5O77KNY\photo (2).JPG">
            <a:extLst>
              <a:ext uri="{FF2B5EF4-FFF2-40B4-BE49-F238E27FC236}">
                <a16:creationId xmlns:a16="http://schemas.microsoft.com/office/drawing/2014/main" id="{B2C0A05D-6B5A-5B90-3A97-7E2C81BC0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520" y="0"/>
            <a:ext cx="6385560" cy="4789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87AA3884-B8C5-B653-CA47-802838E39B77}"/>
              </a:ext>
            </a:extLst>
          </p:cNvPr>
          <p:cNvSpPr txBox="1">
            <a:spLocks/>
          </p:cNvSpPr>
          <p:nvPr/>
        </p:nvSpPr>
        <p:spPr>
          <a:xfrm>
            <a:off x="1706880" y="642973"/>
            <a:ext cx="7772400" cy="132578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/>
              <a:t>Welcome to The Heathland School</a:t>
            </a:r>
            <a:br>
              <a:rPr lang="en-GB" sz="4000"/>
            </a:br>
            <a:r>
              <a:rPr lang="en-GB" sz="3200">
                <a:solidFill>
                  <a:schemeClr val="bg1"/>
                </a:solidFill>
              </a:rPr>
              <a:t>‘An outstanding school’</a:t>
            </a:r>
          </a:p>
        </p:txBody>
      </p:sp>
      <p:pic>
        <p:nvPicPr>
          <p:cNvPr id="8" name="Picture 9">
            <a:extLst>
              <a:ext uri="{FF2B5EF4-FFF2-40B4-BE49-F238E27FC236}">
                <a16:creationId xmlns:a16="http://schemas.microsoft.com/office/drawing/2014/main" id="{F042AF3A-2FFA-683B-7DB9-CD1E308334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7321" y="3111981"/>
            <a:ext cx="4331517" cy="1677189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4405284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341376"/>
            <a:ext cx="9720072" cy="1499616"/>
          </a:xfrm>
        </p:spPr>
        <p:txBody>
          <a:bodyPr/>
          <a:lstStyle/>
          <a:p>
            <a:r>
              <a:rPr lang="en-GB"/>
              <a:t>Format of the evening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584960"/>
            <a:ext cx="9722026" cy="4547382"/>
          </a:xfrm>
        </p:spPr>
        <p:txBody>
          <a:bodyPr vert="horz" lIns="45720" tIns="45720" rIns="45720" bIns="45720" rtlCol="0" anchor="t">
            <a:normAutofit/>
          </a:bodyPr>
          <a:lstStyle/>
          <a:p>
            <a:pPr>
              <a:buFont typeface="Wingdings"/>
              <a:buChar char="Ø"/>
            </a:pPr>
            <a:r>
              <a:rPr lang="en-GB" dirty="0"/>
              <a:t>The Team </a:t>
            </a:r>
            <a:endParaRPr lang="en-US" dirty="0"/>
          </a:p>
          <a:p>
            <a:pPr>
              <a:buFont typeface="Wingdings"/>
              <a:buChar char="Ø"/>
            </a:pPr>
            <a:r>
              <a:rPr lang="en-GB" dirty="0"/>
              <a:t>SEND at The Heathland </a:t>
            </a:r>
          </a:p>
          <a:p>
            <a:pPr>
              <a:buFont typeface="Wingdings"/>
              <a:buChar char="Ø"/>
            </a:pPr>
            <a:r>
              <a:rPr lang="en-GB" dirty="0"/>
              <a:t>Access Arrangements</a:t>
            </a:r>
          </a:p>
          <a:p>
            <a:pPr>
              <a:buFont typeface="Wingdings"/>
              <a:buChar char="Ø"/>
            </a:pPr>
            <a:r>
              <a:rPr lang="en-GB" dirty="0"/>
              <a:t>Questions </a:t>
            </a:r>
          </a:p>
          <a:p>
            <a:pPr>
              <a:buFont typeface="Wingdings" panose="020B0604020202020204" pitchFamily="34" charset="0"/>
              <a:buChar char="Ø"/>
            </a:pPr>
            <a:endParaRPr lang="en-GB"/>
          </a:p>
          <a:p>
            <a:pPr>
              <a:buFont typeface="Wingdings" panose="020B0604020202020204" pitchFamily="34" charset="0"/>
              <a:buChar char="Ø"/>
            </a:pPr>
            <a:endParaRPr lang="en-GB"/>
          </a:p>
          <a:p>
            <a:pPr>
              <a:buFont typeface="Wingdings" panose="020B0602020104020603" pitchFamily="34" charset="0"/>
              <a:buChar char="Ø"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126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>
                <a:solidFill>
                  <a:schemeClr val="tx1"/>
                </a:solidFill>
              </a:rPr>
              <a:t>The Team  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1024128" y="2010834"/>
          <a:ext cx="9720073" cy="42985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AutoShape 2" descr="https://ukc-powerpoint.officeapps.live.com/pods/GetClipboardImage.ashx?Id=729b068d-7ccd-417e-ad3c-b6bdb7d3f3e4&amp;DC=GUK4&amp;pkey=d7a10f23-d157-46d5-8e40-2cac14cc782a&amp;wdwaccluster=GUK4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https://ukc-powerpoint.officeapps.live.com/pods/GetClipboardImage.ashx?Id=729b068d-7ccd-417e-ad3c-b6bdb7d3f3e4&amp;DC=GUK4&amp;pkey=d7a10f23-d157-46d5-8e40-2cac14cc782a&amp;wdwaccluster=GUK4"/>
          <p:cNvSpPr>
            <a:spLocks noChangeAspect="1" noChangeArrowheads="1"/>
          </p:cNvSpPr>
          <p:nvPr/>
        </p:nvSpPr>
        <p:spPr bwMode="auto">
          <a:xfrm>
            <a:off x="3714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3" name="Picture 12" descr="A person in a suit and tie&#10;&#10;AI-generated content may be incorrect.">
            <a:extLst>
              <a:ext uri="{FF2B5EF4-FFF2-40B4-BE49-F238E27FC236}">
                <a16:creationId xmlns:a16="http://schemas.microsoft.com/office/drawing/2014/main" id="{FCF649F3-EA3D-2DA2-DA55-55DABCEAFE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37237" y="2243668"/>
            <a:ext cx="1011604" cy="1182077"/>
          </a:xfrm>
          <a:prstGeom prst="rect">
            <a:avLst/>
          </a:prstGeom>
        </p:spPr>
      </p:pic>
      <p:pic>
        <p:nvPicPr>
          <p:cNvPr id="14" name="Picture 13" descr="A person smiling at camera&#10;&#10;AI-generated content may be incorrect.">
            <a:extLst>
              <a:ext uri="{FF2B5EF4-FFF2-40B4-BE49-F238E27FC236}">
                <a16:creationId xmlns:a16="http://schemas.microsoft.com/office/drawing/2014/main" id="{D3E99CF8-AEF1-4AB0-1A4F-CC5D84D2D12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24768" y="4973027"/>
            <a:ext cx="1119310" cy="133740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A8B6AC7-8B0F-D5D4-73C1-D669F26F582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76871" y="3671888"/>
            <a:ext cx="1125009" cy="1207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2032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ACC9-9D25-9F5E-33CC-DE04D7D899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846" y="1709928"/>
            <a:ext cx="2935531" cy="1777834"/>
          </a:xfrm>
        </p:spPr>
        <p:txBody>
          <a:bodyPr anchor="t">
            <a:normAutofit/>
          </a:bodyPr>
          <a:lstStyle/>
          <a:p>
            <a:r>
              <a:rPr lang="en-GB"/>
              <a:t>Waves of </a:t>
            </a:r>
            <a:br>
              <a:rPr lang="en-GB"/>
            </a:br>
            <a:r>
              <a:rPr lang="en-GB"/>
              <a:t>Support</a:t>
            </a:r>
          </a:p>
        </p:txBody>
      </p:sp>
      <p:pic>
        <p:nvPicPr>
          <p:cNvPr id="510" name="Content Placeholder 509" descr="Free Vectors | 4 level pyramid infographic">
            <a:extLst>
              <a:ext uri="{FF2B5EF4-FFF2-40B4-BE49-F238E27FC236}">
                <a16:creationId xmlns:a16="http://schemas.microsoft.com/office/drawing/2014/main" id="{13C1B971-347D-57DE-D90A-ACF2BC90603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tretch/>
        </p:blipFill>
        <p:spPr>
          <a:xfrm>
            <a:off x="5229425" y="1161288"/>
            <a:ext cx="6201517" cy="4645152"/>
          </a:xfrm>
          <a:prstGeom prst="rect">
            <a:avLst/>
          </a:prstGeom>
          <a:noFill/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63E897-053E-8AE6-FB78-C6C7C9AE631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4347BF54-5128-409C-94AA-885A49ED8A80}" type="datetime1">
              <a:pPr>
                <a:spcAft>
                  <a:spcPts val="600"/>
                </a:spcAft>
              </a:pPr>
              <a:t>9/30/2026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4C8A60-B24D-2568-882F-BDB7EECBD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A65A5C87-DF58-40C8-B092-1DE63DB4547E}" type="slidenum">
              <a:rPr lang="en-US" dirty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  <p:sp>
        <p:nvSpPr>
          <p:cNvPr id="511" name="TextBox 510">
            <a:extLst>
              <a:ext uri="{FF2B5EF4-FFF2-40B4-BE49-F238E27FC236}">
                <a16:creationId xmlns:a16="http://schemas.microsoft.com/office/drawing/2014/main" id="{5CEF08CF-B0B9-414B-7B7A-39F5CECEC781}"/>
              </a:ext>
            </a:extLst>
          </p:cNvPr>
          <p:cNvSpPr txBox="1"/>
          <p:nvPr/>
        </p:nvSpPr>
        <p:spPr>
          <a:xfrm>
            <a:off x="6487584" y="4762499"/>
            <a:ext cx="404283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b="1"/>
              <a:t>Ordinarily Available Provision </a:t>
            </a:r>
            <a:endParaRPr lang="en-US"/>
          </a:p>
        </p:txBody>
      </p:sp>
      <p:sp>
        <p:nvSpPr>
          <p:cNvPr id="512" name="TextBox 511">
            <a:extLst>
              <a:ext uri="{FF2B5EF4-FFF2-40B4-BE49-F238E27FC236}">
                <a16:creationId xmlns:a16="http://schemas.microsoft.com/office/drawing/2014/main" id="{23250243-12DA-33CD-1E25-58CBB6C638DD}"/>
              </a:ext>
            </a:extLst>
          </p:cNvPr>
          <p:cNvSpPr txBox="1"/>
          <p:nvPr/>
        </p:nvSpPr>
        <p:spPr>
          <a:xfrm>
            <a:off x="6974416" y="3545415"/>
            <a:ext cx="28575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b="1" dirty="0"/>
              <a:t>Targeted</a:t>
            </a:r>
            <a:endParaRPr lang="en-US" dirty="0"/>
          </a:p>
          <a:p>
            <a:pPr algn="ctr"/>
            <a:r>
              <a:rPr lang="en-GB" b="1" dirty="0"/>
              <a:t> </a:t>
            </a:r>
            <a:endParaRPr lang="en-GB" dirty="0"/>
          </a:p>
        </p:txBody>
      </p:sp>
      <p:sp>
        <p:nvSpPr>
          <p:cNvPr id="513" name="TextBox 512">
            <a:extLst>
              <a:ext uri="{FF2B5EF4-FFF2-40B4-BE49-F238E27FC236}">
                <a16:creationId xmlns:a16="http://schemas.microsoft.com/office/drawing/2014/main" id="{90499818-01FC-B25B-3571-D01CAE0FA10A}"/>
              </a:ext>
            </a:extLst>
          </p:cNvPr>
          <p:cNvSpPr txBox="1"/>
          <p:nvPr/>
        </p:nvSpPr>
        <p:spPr>
          <a:xfrm>
            <a:off x="7069667" y="2815165"/>
            <a:ext cx="2518832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b="1" dirty="0"/>
              <a:t>Targeted Plus </a:t>
            </a:r>
          </a:p>
          <a:p>
            <a:pPr algn="ctr"/>
            <a:endParaRPr lang="en-GB" b="1"/>
          </a:p>
        </p:txBody>
      </p:sp>
      <p:sp>
        <p:nvSpPr>
          <p:cNvPr id="514" name="TextBox 513">
            <a:extLst>
              <a:ext uri="{FF2B5EF4-FFF2-40B4-BE49-F238E27FC236}">
                <a16:creationId xmlns:a16="http://schemas.microsoft.com/office/drawing/2014/main" id="{365DE981-4A20-BB2B-A19E-A5298FD875FD}"/>
              </a:ext>
            </a:extLst>
          </p:cNvPr>
          <p:cNvSpPr txBox="1"/>
          <p:nvPr/>
        </p:nvSpPr>
        <p:spPr>
          <a:xfrm>
            <a:off x="7387981" y="1930235"/>
            <a:ext cx="2030371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000" b="1"/>
              <a:t>EHCP – </a:t>
            </a:r>
            <a:endParaRPr lang="en-US" sz="1000"/>
          </a:p>
          <a:p>
            <a:pPr algn="ctr"/>
            <a:r>
              <a:rPr lang="en-GB" sz="1000" b="1"/>
              <a:t>Specialist Support</a:t>
            </a:r>
            <a:r>
              <a:rPr lang="en-GB" sz="1050" b="1"/>
              <a:t> </a:t>
            </a:r>
            <a:r>
              <a:rPr lang="en-GB" b="1"/>
              <a:t> </a:t>
            </a:r>
            <a:endParaRPr lang="en-GB"/>
          </a:p>
        </p:txBody>
      </p:sp>
      <p:sp>
        <p:nvSpPr>
          <p:cNvPr id="516" name="Arrow: Up 515">
            <a:extLst>
              <a:ext uri="{FF2B5EF4-FFF2-40B4-BE49-F238E27FC236}">
                <a16:creationId xmlns:a16="http://schemas.microsoft.com/office/drawing/2014/main" id="{05B8B459-7D34-1401-7C35-F4139FB864FC}"/>
              </a:ext>
            </a:extLst>
          </p:cNvPr>
          <p:cNvSpPr/>
          <p:nvPr/>
        </p:nvSpPr>
        <p:spPr>
          <a:xfrm>
            <a:off x="5450416" y="1344083"/>
            <a:ext cx="285750" cy="4275666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9" name="TextBox 518">
            <a:extLst>
              <a:ext uri="{FF2B5EF4-FFF2-40B4-BE49-F238E27FC236}">
                <a16:creationId xmlns:a16="http://schemas.microsoft.com/office/drawing/2014/main" id="{B79EDD64-1A9F-6C11-1964-95DA5A90543D}"/>
              </a:ext>
            </a:extLst>
          </p:cNvPr>
          <p:cNvSpPr txBox="1"/>
          <p:nvPr/>
        </p:nvSpPr>
        <p:spPr>
          <a:xfrm>
            <a:off x="4697372" y="5609167"/>
            <a:ext cx="2806212" cy="646331"/>
          </a:xfrm>
          <a:prstGeom prst="rect">
            <a:avLst/>
          </a:prstGeom>
          <a:solidFill>
            <a:srgbClr val="ED7D3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Needs can be met with quality first teaching </a:t>
            </a:r>
          </a:p>
        </p:txBody>
      </p:sp>
      <p:sp>
        <p:nvSpPr>
          <p:cNvPr id="521" name="TextBox 520">
            <a:extLst>
              <a:ext uri="{FF2B5EF4-FFF2-40B4-BE49-F238E27FC236}">
                <a16:creationId xmlns:a16="http://schemas.microsoft.com/office/drawing/2014/main" id="{45947132-A4BE-7B0E-1D68-2794DCF77386}"/>
              </a:ext>
            </a:extLst>
          </p:cNvPr>
          <p:cNvSpPr txBox="1"/>
          <p:nvPr/>
        </p:nvSpPr>
        <p:spPr>
          <a:xfrm>
            <a:off x="4697371" y="783165"/>
            <a:ext cx="2806212" cy="923330"/>
          </a:xfrm>
          <a:prstGeom prst="rect">
            <a:avLst/>
          </a:prstGeom>
          <a:solidFill>
            <a:srgbClr val="ED7D3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dirty="0"/>
              <a:t>Student Requires specialist support to have their needs met </a:t>
            </a:r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FD0F44C-7344-5DA5-0ED5-E3014E110FD8}"/>
              </a:ext>
            </a:extLst>
          </p:cNvPr>
          <p:cNvSpPr txBox="1">
            <a:spLocks/>
          </p:cNvSpPr>
          <p:nvPr/>
        </p:nvSpPr>
        <p:spPr>
          <a:xfrm>
            <a:off x="-3987487" y="-333092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2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SEND at The Heathland </a:t>
            </a:r>
          </a:p>
        </p:txBody>
      </p:sp>
    </p:spTree>
    <p:extLst>
      <p:ext uri="{BB962C8B-B14F-4D97-AF65-F5344CB8AC3E}">
        <p14:creationId xmlns:p14="http://schemas.microsoft.com/office/powerpoint/2010/main" val="3678260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1" grpId="0"/>
      <p:bldP spid="512" grpId="0"/>
      <p:bldP spid="513" grpId="0"/>
      <p:bldP spid="514" grpId="0"/>
      <p:bldP spid="516" grpId="0" animBg="1"/>
      <p:bldP spid="519" grpId="0" animBg="1"/>
      <p:bldP spid="5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BBA9F2-0F42-06E2-2EFB-5B4DB7CEA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D7C5C-1479-61E2-D898-C214521AB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065" y="1709928"/>
            <a:ext cx="2582047" cy="1768542"/>
          </a:xfrm>
        </p:spPr>
        <p:txBody>
          <a:bodyPr anchor="t">
            <a:normAutofit/>
          </a:bodyPr>
          <a:lstStyle/>
          <a:p>
            <a:r>
              <a:rPr lang="en-GB"/>
              <a:t>Waves of </a:t>
            </a:r>
            <a:br>
              <a:rPr lang="en-GB"/>
            </a:br>
            <a:r>
              <a:rPr lang="en-GB"/>
              <a:t>Support</a:t>
            </a:r>
          </a:p>
        </p:txBody>
      </p:sp>
      <p:pic>
        <p:nvPicPr>
          <p:cNvPr id="510" name="Content Placeholder 509" descr="Free Vectors | 4 level pyramid infographic">
            <a:extLst>
              <a:ext uri="{FF2B5EF4-FFF2-40B4-BE49-F238E27FC236}">
                <a16:creationId xmlns:a16="http://schemas.microsoft.com/office/drawing/2014/main" id="{779DBD6B-7FA0-0296-BD50-E2F708F7EA5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tretch/>
        </p:blipFill>
        <p:spPr>
          <a:xfrm>
            <a:off x="5229425" y="1161288"/>
            <a:ext cx="6201517" cy="4645152"/>
          </a:xfrm>
          <a:prstGeom prst="rect">
            <a:avLst/>
          </a:prstGeom>
          <a:noFill/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C7A673-67C3-5E33-8E37-23F4E86A4F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4347BF54-5128-409C-94AA-885A49ED8A80}" type="datetime1">
              <a:pPr>
                <a:spcAft>
                  <a:spcPts val="600"/>
                </a:spcAft>
              </a:pPr>
              <a:t>9/30/2026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23FAFD-7F55-18C0-C529-4FCBA27EB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A65A5C87-DF58-40C8-B092-1DE63DB4547E}" type="slidenum">
              <a:rPr lang="en-US" dirty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  <p:sp>
        <p:nvSpPr>
          <p:cNvPr id="511" name="TextBox 510">
            <a:extLst>
              <a:ext uri="{FF2B5EF4-FFF2-40B4-BE49-F238E27FC236}">
                <a16:creationId xmlns:a16="http://schemas.microsoft.com/office/drawing/2014/main" id="{68A3CDCE-B852-8FCA-01C5-D678A17EC586}"/>
              </a:ext>
            </a:extLst>
          </p:cNvPr>
          <p:cNvSpPr txBox="1"/>
          <p:nvPr/>
        </p:nvSpPr>
        <p:spPr>
          <a:xfrm>
            <a:off x="6487584" y="4762499"/>
            <a:ext cx="4042832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b="1"/>
              <a:t>Support given in the classroom through resources and delivery </a:t>
            </a:r>
            <a:endParaRPr lang="en-US"/>
          </a:p>
        </p:txBody>
      </p:sp>
      <p:sp>
        <p:nvSpPr>
          <p:cNvPr id="512" name="TextBox 511">
            <a:extLst>
              <a:ext uri="{FF2B5EF4-FFF2-40B4-BE49-F238E27FC236}">
                <a16:creationId xmlns:a16="http://schemas.microsoft.com/office/drawing/2014/main" id="{4D865F3A-ABAE-E142-0AF5-AB475FC1B5B5}"/>
              </a:ext>
            </a:extLst>
          </p:cNvPr>
          <p:cNvSpPr txBox="1"/>
          <p:nvPr/>
        </p:nvSpPr>
        <p:spPr>
          <a:xfrm>
            <a:off x="6720416" y="3652877"/>
            <a:ext cx="3209192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b="1"/>
              <a:t>Additional Classroom support such as visuals tailored to the specific student</a:t>
            </a:r>
          </a:p>
          <a:p>
            <a:pPr algn="ctr"/>
            <a:r>
              <a:rPr lang="en-GB" b="1"/>
              <a:t> </a:t>
            </a:r>
            <a:endParaRPr lang="en-GB"/>
          </a:p>
        </p:txBody>
      </p:sp>
      <p:sp>
        <p:nvSpPr>
          <p:cNvPr id="513" name="TextBox 512">
            <a:extLst>
              <a:ext uri="{FF2B5EF4-FFF2-40B4-BE49-F238E27FC236}">
                <a16:creationId xmlns:a16="http://schemas.microsoft.com/office/drawing/2014/main" id="{A4323D30-8BC0-45C0-1B8A-7FD773DDE571}"/>
              </a:ext>
            </a:extLst>
          </p:cNvPr>
          <p:cNvSpPr txBox="1"/>
          <p:nvPr/>
        </p:nvSpPr>
        <p:spPr>
          <a:xfrm>
            <a:off x="7450666" y="2452890"/>
            <a:ext cx="1756833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200" b="1"/>
              <a:t>Support given specifically for the student to help improve their area of difficulty (intervention)</a:t>
            </a:r>
          </a:p>
          <a:p>
            <a:pPr algn="ctr"/>
            <a:endParaRPr lang="en-GB" sz="1200" b="1"/>
          </a:p>
        </p:txBody>
      </p:sp>
      <p:sp>
        <p:nvSpPr>
          <p:cNvPr id="514" name="TextBox 513">
            <a:extLst>
              <a:ext uri="{FF2B5EF4-FFF2-40B4-BE49-F238E27FC236}">
                <a16:creationId xmlns:a16="http://schemas.microsoft.com/office/drawing/2014/main" id="{ED9B1D19-0B84-59A1-0CEA-D602B00DE4CF}"/>
              </a:ext>
            </a:extLst>
          </p:cNvPr>
          <p:cNvSpPr txBox="1"/>
          <p:nvPr/>
        </p:nvSpPr>
        <p:spPr>
          <a:xfrm>
            <a:off x="7768981" y="1871620"/>
            <a:ext cx="1121833" cy="5078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900" b="1"/>
              <a:t>Support delivered in line with their legal document </a:t>
            </a:r>
            <a:endParaRPr lang="en-US"/>
          </a:p>
        </p:txBody>
      </p:sp>
      <p:sp>
        <p:nvSpPr>
          <p:cNvPr id="516" name="Arrow: Up 515">
            <a:extLst>
              <a:ext uri="{FF2B5EF4-FFF2-40B4-BE49-F238E27FC236}">
                <a16:creationId xmlns:a16="http://schemas.microsoft.com/office/drawing/2014/main" id="{80DB39CA-567A-8E2E-2C3D-0A1FCE187120}"/>
              </a:ext>
            </a:extLst>
          </p:cNvPr>
          <p:cNvSpPr/>
          <p:nvPr/>
        </p:nvSpPr>
        <p:spPr>
          <a:xfrm>
            <a:off x="5450416" y="1344083"/>
            <a:ext cx="285750" cy="4275666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9" name="TextBox 518">
            <a:extLst>
              <a:ext uri="{FF2B5EF4-FFF2-40B4-BE49-F238E27FC236}">
                <a16:creationId xmlns:a16="http://schemas.microsoft.com/office/drawing/2014/main" id="{FE95D92B-46F4-9522-0A63-A2B797823783}"/>
              </a:ext>
            </a:extLst>
          </p:cNvPr>
          <p:cNvSpPr txBox="1"/>
          <p:nvPr/>
        </p:nvSpPr>
        <p:spPr>
          <a:xfrm>
            <a:off x="4697372" y="5609167"/>
            <a:ext cx="2806212" cy="646331"/>
          </a:xfrm>
          <a:prstGeom prst="rect">
            <a:avLst/>
          </a:prstGeom>
          <a:solidFill>
            <a:srgbClr val="ED7D3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Needs can be met with quality first teaching </a:t>
            </a:r>
          </a:p>
        </p:txBody>
      </p:sp>
      <p:sp>
        <p:nvSpPr>
          <p:cNvPr id="521" name="TextBox 520">
            <a:extLst>
              <a:ext uri="{FF2B5EF4-FFF2-40B4-BE49-F238E27FC236}">
                <a16:creationId xmlns:a16="http://schemas.microsoft.com/office/drawing/2014/main" id="{B7851A64-A782-A5CF-BC44-E46B448EABBD}"/>
              </a:ext>
            </a:extLst>
          </p:cNvPr>
          <p:cNvSpPr txBox="1"/>
          <p:nvPr/>
        </p:nvSpPr>
        <p:spPr>
          <a:xfrm>
            <a:off x="4580140" y="695242"/>
            <a:ext cx="2806212" cy="923330"/>
          </a:xfrm>
          <a:prstGeom prst="rect">
            <a:avLst/>
          </a:prstGeom>
          <a:solidFill>
            <a:srgbClr val="ED7D3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/>
              <a:t>Student Requires specialist support to have theirs needs met </a:t>
            </a:r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250399A-A538-FB2B-B419-076824282691}"/>
              </a:ext>
            </a:extLst>
          </p:cNvPr>
          <p:cNvSpPr txBox="1">
            <a:spLocks/>
          </p:cNvSpPr>
          <p:nvPr/>
        </p:nvSpPr>
        <p:spPr>
          <a:xfrm>
            <a:off x="-3987487" y="-333092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2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SEND at The Heathland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EF9E2F-3CB6-56D6-0B43-EB65E6184902}"/>
              </a:ext>
            </a:extLst>
          </p:cNvPr>
          <p:cNvSpPr txBox="1"/>
          <p:nvPr/>
        </p:nvSpPr>
        <p:spPr>
          <a:xfrm>
            <a:off x="8630465" y="415354"/>
            <a:ext cx="2698749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b="1"/>
              <a:t>Support delivered in line with their legal document </a:t>
            </a:r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3508114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1" grpId="0"/>
      <p:bldP spid="512" grpId="0"/>
      <p:bldP spid="513" grpId="0"/>
      <p:bldP spid="514" grpId="0"/>
      <p:bldP spid="516" grpId="0" animBg="1"/>
      <p:bldP spid="519" grpId="0" animBg="1"/>
      <p:bldP spid="521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7CC2B-0437-D8FF-CEE0-4E24F2594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 of Provision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BA6805-B362-88F3-EEDE-71C09E0329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1717040"/>
            <a:ext cx="4860000" cy="4023360"/>
          </a:xfrm>
        </p:spPr>
        <p:txBody>
          <a:bodyPr vert="horz" lIns="45720" tIns="45720" rIns="45720" bIns="45720" rtlCol="0" anchor="t">
            <a:normAutofit fontScale="85000" lnSpcReduction="20000"/>
          </a:bodyPr>
          <a:lstStyle/>
          <a:p>
            <a:pPr marL="457200" indent="-457200">
              <a:buAutoNum type="arabicPeriod"/>
            </a:pPr>
            <a:r>
              <a:rPr lang="en-US" dirty="0"/>
              <a:t>Smaller class sizes </a:t>
            </a:r>
            <a:endParaRPr lang="en-US"/>
          </a:p>
          <a:p>
            <a:pPr marL="457200" indent="-457200">
              <a:buAutoNum type="arabicPeriod"/>
            </a:pPr>
            <a:r>
              <a:rPr lang="en-US" dirty="0"/>
              <a:t>Phonics and reading interventions</a:t>
            </a:r>
          </a:p>
          <a:p>
            <a:pPr marL="457200" indent="-457200">
              <a:buAutoNum type="arabicPeriod"/>
            </a:pPr>
            <a:r>
              <a:rPr lang="en-US" dirty="0"/>
              <a:t>Specialist teachers </a:t>
            </a:r>
          </a:p>
          <a:p>
            <a:pPr marL="457200" indent="-457200">
              <a:buAutoNum type="arabicPeriod"/>
            </a:pPr>
            <a:r>
              <a:rPr lang="en-US" dirty="0"/>
              <a:t>Fidgets, reading aids or wobble cushions </a:t>
            </a:r>
          </a:p>
          <a:p>
            <a:pPr marL="457200" indent="-457200">
              <a:buAutoNum type="arabicPeriod"/>
            </a:pPr>
            <a:r>
              <a:rPr lang="en-US" dirty="0"/>
              <a:t>Access to the sensory spaces </a:t>
            </a:r>
          </a:p>
          <a:p>
            <a:pPr marL="457200" indent="-457200">
              <a:buAutoNum type="arabicPeriod"/>
            </a:pPr>
            <a:r>
              <a:rPr lang="en-US" dirty="0"/>
              <a:t>Time-out pass </a:t>
            </a:r>
          </a:p>
          <a:p>
            <a:pPr marL="457200" indent="-457200">
              <a:buAutoNum type="arabicPeriod"/>
            </a:pPr>
            <a:r>
              <a:rPr lang="en-US" dirty="0"/>
              <a:t>Small group TA work </a:t>
            </a:r>
          </a:p>
          <a:p>
            <a:pPr marL="457200" indent="-457200">
              <a:buAutoNum type="arabicPeriod"/>
            </a:pPr>
            <a:r>
              <a:rPr lang="en-US" dirty="0"/>
              <a:t>Occupational Therapy </a:t>
            </a:r>
          </a:p>
          <a:p>
            <a:pPr marL="457200" indent="-457200">
              <a:buAutoNum type="arabicPeriod"/>
            </a:pPr>
            <a:r>
              <a:rPr lang="en-US" dirty="0"/>
              <a:t>Speech and Language Therapy </a:t>
            </a:r>
          </a:p>
          <a:p>
            <a:pPr marL="457200" indent="-457200">
              <a:buAutoNum type="arabicPeriod"/>
            </a:pPr>
            <a:r>
              <a:rPr lang="en-US" dirty="0"/>
              <a:t>Learning Mentors</a:t>
            </a:r>
          </a:p>
          <a:p>
            <a:pPr marL="457200" indent="-457200">
              <a:buAutoNum type="arabicPeriod"/>
            </a:pPr>
            <a:endParaRPr lang="en-US" dirty="0"/>
          </a:p>
          <a:p>
            <a:pPr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60006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sz="4000" dirty="0"/>
              <a:t>Understanding Access Arrangements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A Quick Guide for Parents </a:t>
            </a:r>
            <a:endParaRPr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2840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4000" dirty="0"/>
              <a:t>What Are Access Arrangements?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sz="2800" dirty="0"/>
              <a:t>Adjustments that enable students with additional needs to access exams fairly.</a:t>
            </a:r>
            <a:endParaRPr lang="en-GB" sz="2800" dirty="0"/>
          </a:p>
          <a:p>
            <a:pPr marL="0" indent="0">
              <a:buNone/>
            </a:pPr>
            <a:endParaRPr sz="2800" dirty="0"/>
          </a:p>
          <a:p>
            <a:r>
              <a:rPr sz="2800" dirty="0"/>
              <a:t>Must be supported by evidence and meet JCQ requirements.</a:t>
            </a:r>
          </a:p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227791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4804" y="-110431"/>
            <a:ext cx="9720072" cy="1499616"/>
          </a:xfrm>
        </p:spPr>
        <p:txBody>
          <a:bodyPr>
            <a:normAutofit/>
          </a:bodyPr>
          <a:lstStyle/>
          <a:p>
            <a:r>
              <a:rPr sz="4000" dirty="0"/>
              <a:t>Common Access Arrangements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0247" y="1301262"/>
            <a:ext cx="10673861" cy="4596302"/>
          </a:xfrm>
        </p:spPr>
        <p:txBody>
          <a:bodyPr vert="horz" lIns="45720" tIns="45720" rIns="45720" bIns="45720" rtlCol="0" anchor="t"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sz="2800" dirty="0"/>
              <a:t>Extra time (typically 25%)</a:t>
            </a:r>
            <a:endParaRPr lang="en-US" sz="2800"/>
          </a:p>
          <a:p>
            <a:pPr>
              <a:buFont typeface="Arial" panose="020B0604020202020204" pitchFamily="34" charset="0"/>
              <a:buChar char="•"/>
            </a:pPr>
            <a:r>
              <a:rPr sz="2800" dirty="0"/>
              <a:t>Reader </a:t>
            </a:r>
            <a:r>
              <a:rPr lang="en-GB" sz="2800" dirty="0"/>
              <a:t>(someone reads the question aloud)</a:t>
            </a:r>
            <a:endParaRPr sz="2800" dirty="0"/>
          </a:p>
          <a:p>
            <a:pPr>
              <a:buFont typeface="Arial" panose="020B0604020202020204" pitchFamily="34" charset="0"/>
              <a:buChar char="•"/>
            </a:pPr>
            <a:r>
              <a:rPr sz="2800" dirty="0"/>
              <a:t>Scribe </a:t>
            </a:r>
            <a:r>
              <a:rPr lang="en-GB" sz="2800" dirty="0"/>
              <a:t>(someone writes what the students says)</a:t>
            </a:r>
            <a:endParaRPr sz="2800" dirty="0"/>
          </a:p>
          <a:p>
            <a:pPr>
              <a:buFont typeface="Arial" panose="020B0604020202020204" pitchFamily="34" charset="0"/>
              <a:buChar char="•"/>
            </a:pPr>
            <a:r>
              <a:rPr sz="2800" dirty="0"/>
              <a:t>Rest breaks (supervised)</a:t>
            </a:r>
            <a:r>
              <a:rPr lang="en-GB" sz="2800" dirty="0"/>
              <a:t> – Rules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Use of a laptop (handwriting analysed) </a:t>
            </a:r>
            <a:endParaRPr sz="2800" dirty="0"/>
          </a:p>
          <a:p>
            <a:pPr>
              <a:buFont typeface="Arial" panose="020B0604020202020204" pitchFamily="34" charset="0"/>
              <a:buChar char="•"/>
            </a:pPr>
            <a:r>
              <a:rPr sz="2800" dirty="0"/>
              <a:t>Modified/enlarged papers for visual needs</a:t>
            </a:r>
          </a:p>
          <a:p>
            <a:pPr>
              <a:buFont typeface="Arial" panose="020B0604020202020204" pitchFamily="34" charset="0"/>
              <a:buChar char="•"/>
            </a:pPr>
            <a:r>
              <a:rPr sz="2800" dirty="0"/>
              <a:t>Prompting for focus and task management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Alternative rooming arrangements, JCQ guidance is clear: “general anxiety or nervousness about sitting examinations” is not sufficient grounds. </a:t>
            </a:r>
            <a:endParaRPr sz="2800" dirty="0"/>
          </a:p>
        </p:txBody>
      </p:sp>
    </p:spTree>
    <p:extLst>
      <p:ext uri="{BB962C8B-B14F-4D97-AF65-F5344CB8AC3E}">
        <p14:creationId xmlns:p14="http://schemas.microsoft.com/office/powerpoint/2010/main" val="10956605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195C9C-2CEF-B44D-8F90-F05E4F675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9" y="101639"/>
            <a:ext cx="9720072" cy="1499616"/>
          </a:xfrm>
        </p:spPr>
        <p:txBody>
          <a:bodyPr>
            <a:normAutofit/>
          </a:bodyPr>
          <a:lstStyle/>
          <a:p>
            <a:r>
              <a:rPr lang="en-US" sz="4000" dirty="0"/>
              <a:t>Who can get Access Arrangements?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ADFE83-EDCE-C34F-A1EE-607978DA3D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1802423"/>
            <a:ext cx="9720073" cy="4506937"/>
          </a:xfrm>
        </p:spPr>
        <p:txBody>
          <a:bodyPr vert="horz" lIns="45720" tIns="45720" rIns="45720" bIns="45720" rtlCol="0" anchor="t">
            <a:normAutofit/>
          </a:bodyPr>
          <a:lstStyle/>
          <a:p>
            <a:r>
              <a:rPr lang="en-US" sz="2800" dirty="0"/>
              <a:t>Not every child with SEND will need access arrangements. To qualify, we must show:</a:t>
            </a:r>
          </a:p>
          <a:p>
            <a:endParaRPr lang="en-US" sz="2800" dirty="0"/>
          </a:p>
          <a:p>
            <a:pPr marL="447675" lvl="2">
              <a:buFont typeface="Arial" panose="020B0604020202020204" pitchFamily="34" charset="0"/>
              <a:buChar char="•"/>
            </a:pPr>
            <a:r>
              <a:rPr lang="en-US" sz="2800" dirty="0"/>
              <a:t>The student has a long-term difficulty that </a:t>
            </a:r>
            <a:r>
              <a:rPr lang="en-US" sz="2800" i="1" dirty="0"/>
              <a:t>affects</a:t>
            </a:r>
            <a:r>
              <a:rPr lang="en-US" sz="2800" dirty="0"/>
              <a:t> their </a:t>
            </a:r>
            <a:r>
              <a:rPr lang="en-US" sz="2800" i="1" dirty="0"/>
              <a:t>normal way of working.</a:t>
            </a:r>
          </a:p>
          <a:p>
            <a:pPr lvl="2">
              <a:buFont typeface="Arial" panose="020B0604020202020204" pitchFamily="34" charset="0"/>
              <a:buChar char="•"/>
            </a:pPr>
            <a:endParaRPr lang="en-US" sz="2800" i="1" dirty="0"/>
          </a:p>
          <a:p>
            <a:pPr marL="447675" lvl="2">
              <a:buFont typeface="Arial" panose="020B0604020202020204" pitchFamily="34" charset="0"/>
              <a:buChar char="•"/>
            </a:pPr>
            <a:r>
              <a:rPr lang="en-US" sz="2800" dirty="0"/>
              <a:t>Arrangements are regularly used in lessons (NWOW). </a:t>
            </a:r>
          </a:p>
          <a:p>
            <a:pPr lvl="2">
              <a:buFont typeface="Arial" panose="020B0604020202020204" pitchFamily="34" charset="0"/>
              <a:buChar char="•"/>
            </a:pPr>
            <a:endParaRPr lang="en-US" sz="2800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en-US" sz="2800" dirty="0"/>
              <a:t>Meet the official criteria set by exam boards and JCQ.</a:t>
            </a:r>
          </a:p>
          <a:p>
            <a:pPr marL="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628832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6319" y="288073"/>
            <a:ext cx="8959362" cy="1143000"/>
          </a:xfrm>
        </p:spPr>
        <p:txBody>
          <a:bodyPr>
            <a:normAutofit/>
          </a:bodyPr>
          <a:lstStyle/>
          <a:p>
            <a:r>
              <a:rPr lang="en-GB" sz="4000" dirty="0"/>
              <a:t>Decisions/</a:t>
            </a:r>
            <a:r>
              <a:rPr sz="4000" dirty="0"/>
              <a:t>Process</a:t>
            </a:r>
            <a:r>
              <a:rPr lang="en-GB" sz="4000" dirty="0"/>
              <a:t> of</a:t>
            </a:r>
            <a:r>
              <a:rPr sz="4000" dirty="0"/>
              <a:t> Access Arrangements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9892" y="1714499"/>
            <a:ext cx="10521462" cy="4983162"/>
          </a:xfrm>
        </p:spPr>
        <p:txBody>
          <a:bodyPr vert="horz" lIns="45720" tIns="45720" rIns="45720" bIns="45720" rtlCol="0" anchor="t"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Teacher Observations – noticing patterns in classwork/homework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Teacher Referral forms and gathering of evidence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sz="2800" dirty="0"/>
              <a:t>Screening and assessments begin in </a:t>
            </a:r>
            <a:r>
              <a:rPr lang="en-GB" sz="2800" dirty="0"/>
              <a:t>Summer term of </a:t>
            </a:r>
            <a:r>
              <a:rPr sz="2800" dirty="0"/>
              <a:t>Year 9 to identify needs early</a:t>
            </a:r>
            <a:r>
              <a:rPr lang="en-GB" sz="2800" dirty="0"/>
              <a:t> (ready for KS4).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sz="2800" dirty="0"/>
              <a:t>Once approved, arrangements last for 26 months.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sz="2800" dirty="0"/>
              <a:t>This means they continue through Years 10 and 11, covering GCSE exams.</a:t>
            </a:r>
          </a:p>
        </p:txBody>
      </p:sp>
    </p:spTree>
    <p:extLst>
      <p:ext uri="{BB962C8B-B14F-4D97-AF65-F5344CB8AC3E}">
        <p14:creationId xmlns:p14="http://schemas.microsoft.com/office/powerpoint/2010/main" val="7440249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DCED8-A209-E04A-8AD5-D8B73AF0C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JCQ Compliance – What This Means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2C9755-DED1-7B40-BB17-6E7D217574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45720" tIns="45720" rIns="45720" bIns="45720" rtlCol="0" anchor="t">
            <a:normAutofit/>
          </a:bodyPr>
          <a:lstStyle/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All arrangements must follow Joint Council for Qualifications regulations.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Evidence must include: testing scores, teacher input, history of need, specialist medical information (not from a GP).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Schools must demonstrate that support reflects classroom practice.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Arrangements are reviewed periodically.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5151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4000" dirty="0"/>
              <a:t>How Parents Can Support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45720" tIns="45720" rIns="45720" bIns="45720" rtlCol="0" anchor="t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sz="2800" dirty="0"/>
              <a:t>Share any relevant reports or external assessments with school.</a:t>
            </a:r>
          </a:p>
          <a:p>
            <a:pPr>
              <a:buFont typeface="Arial" panose="020B0604020202020204" pitchFamily="34" charset="0"/>
              <a:buChar char="•"/>
            </a:pPr>
            <a:r>
              <a:rPr sz="2800" dirty="0"/>
              <a:t>Encourage students to consistently use arrangements in class</a:t>
            </a:r>
            <a:r>
              <a:rPr lang="en-GB" sz="2800" dirty="0"/>
              <a:t>/exams situations (even in mocks) and at home</a:t>
            </a:r>
            <a:r>
              <a:rPr sz="2800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Early communication</a:t>
            </a:r>
            <a:r>
              <a:rPr sz="2800" dirty="0"/>
              <a:t> with the SENCo if concerns arise.</a:t>
            </a:r>
          </a:p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742955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75BA2-7A47-D94F-870F-31CBD1586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2581" y="3867"/>
            <a:ext cx="9720072" cy="1499616"/>
          </a:xfrm>
        </p:spPr>
        <p:txBody>
          <a:bodyPr>
            <a:normAutofit/>
          </a:bodyPr>
          <a:lstStyle/>
          <a:p>
            <a:r>
              <a:rPr lang="en-US" sz="4000" dirty="0"/>
              <a:t>Frequently Asked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0F0299-2268-4347-BB58-8B06A2EEFA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2581" y="1239715"/>
            <a:ext cx="10792734" cy="5618285"/>
          </a:xfrm>
        </p:spPr>
        <p:txBody>
          <a:bodyPr vert="horz" lIns="45720" tIns="45720" rIns="45720" bIns="45720" rtlCol="0" anchor="t">
            <a:normAutofit/>
          </a:bodyPr>
          <a:lstStyle/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/>
                </a:solidFill>
              </a:rPr>
              <a:t>Will access arrangements disadvantage my child? </a:t>
            </a:r>
            <a:r>
              <a:rPr lang="en-GB" sz="2800" dirty="0"/>
              <a:t>–</a:t>
            </a:r>
            <a:r>
              <a:rPr lang="en-US" sz="2800" dirty="0"/>
              <a:t> No, Access arrangements are simply there to make things fair, so your child can show their true ability. 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2"/>
                </a:solidFill>
              </a:rPr>
              <a:t>Does my child automatically get arrangements? </a:t>
            </a:r>
            <a:r>
              <a:rPr lang="en-GB" sz="2800" dirty="0"/>
              <a:t>– No, evidence is required.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2"/>
                </a:solidFill>
              </a:rPr>
              <a:t>Can parents request access arrangements? </a:t>
            </a:r>
            <a:r>
              <a:rPr lang="en-GB" sz="2800" dirty="0"/>
              <a:t>– Schools must follow testing guidelines.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2"/>
                </a:solidFill>
              </a:rPr>
              <a:t>When will we be informed? </a:t>
            </a:r>
            <a:r>
              <a:rPr lang="en-GB" sz="2800" dirty="0"/>
              <a:t>– After testing and JCQ checks are completed a letter is sent out from the exams department. 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2"/>
                </a:solidFill>
              </a:rPr>
              <a:t>Do arrangements apply to all exams? </a:t>
            </a:r>
            <a:r>
              <a:rPr lang="en-GB" sz="2800" dirty="0"/>
              <a:t>– For approved subjects.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1204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E8BCB-DCD7-8545-A576-89FE953BF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You can also seek independent advice from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76DE1-AD47-4549-99AC-F7CB247E57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45720" tIns="45720" rIns="45720" bIns="45720" rtlCol="0" anchor="t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2"/>
                </a:solidFill>
              </a:rPr>
              <a:t>Your SENCO </a:t>
            </a:r>
            <a:r>
              <a:rPr lang="en-GB" sz="2800" dirty="0"/>
              <a:t>–</a:t>
            </a:r>
            <a:r>
              <a:rPr lang="en-GB" sz="2800" b="1" dirty="0"/>
              <a:t> </a:t>
            </a:r>
            <a:r>
              <a:rPr lang="en-GB" sz="2800" dirty="0"/>
              <a:t>Mr A Walters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2"/>
                </a:solidFill>
              </a:rPr>
              <a:t>SENDIASS</a:t>
            </a:r>
            <a:r>
              <a:rPr lang="en-GB" sz="2800" dirty="0"/>
              <a:t> – Free, impartial support for families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2"/>
                </a:solidFill>
              </a:rPr>
              <a:t>Local Authority SEND Team </a:t>
            </a:r>
            <a:r>
              <a:rPr lang="en-GB" sz="2800" dirty="0"/>
              <a:t>– Hounslow Council Website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71028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hade val="85000"/>
            <a:satMod val="1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73B43-1347-B461-4343-F9723F5C2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2188" y="942449"/>
            <a:ext cx="6681323" cy="1470249"/>
          </a:xfrm>
        </p:spPr>
        <p:txBody>
          <a:bodyPr>
            <a:normAutofit/>
          </a:bodyPr>
          <a:lstStyle/>
          <a:p>
            <a:r>
              <a:rPr lang="en-GB" dirty="0"/>
              <a:t>Any Questions? </a:t>
            </a:r>
          </a:p>
        </p:txBody>
      </p:sp>
    </p:spTree>
    <p:extLst>
      <p:ext uri="{BB962C8B-B14F-4D97-AF65-F5344CB8AC3E}">
        <p14:creationId xmlns:p14="http://schemas.microsoft.com/office/powerpoint/2010/main" val="33533655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da47f32-c56c-482d-ac48-4cffd1bf2ce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B1C2E610969D4198267356520BC7E7" ma:contentTypeVersion="15" ma:contentTypeDescription="Create a new document." ma:contentTypeScope="" ma:versionID="863526a000bb2fb38ad9dbc84246a789">
  <xsd:schema xmlns:xsd="http://www.w3.org/2001/XMLSchema" xmlns:xs="http://www.w3.org/2001/XMLSchema" xmlns:p="http://schemas.microsoft.com/office/2006/metadata/properties" xmlns:ns3="4da47f32-c56c-482d-ac48-4cffd1bf2ce4" xmlns:ns4="2c6da7e5-74ee-4e02-a1d6-485b97484b20" targetNamespace="http://schemas.microsoft.com/office/2006/metadata/properties" ma:root="true" ma:fieldsID="1d20317df76050a0e4772356e85de7b0" ns3:_="" ns4:_="">
    <xsd:import namespace="4da47f32-c56c-482d-ac48-4cffd1bf2ce4"/>
    <xsd:import namespace="2c6da7e5-74ee-4e02-a1d6-485b97484b2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MediaServiceDateTaken" minOccurs="0"/>
                <xsd:element ref="ns3:MediaServiceSystem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SearchPropertie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a47f32-c56c-482d-ac48-4cffd1bf2c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ystemTags" ma:index="1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6da7e5-74ee-4e02-a1d6-485b97484b20" elementFormDefault="qualified">
    <xsd:import namespace="http://schemas.microsoft.com/office/2006/documentManagement/types"/>
    <xsd:import namespace="http://schemas.microsoft.com/office/infopath/2007/PartnerControls"/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6B67B32-B66B-4F0C-9F5F-C32942AD8C1C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2c6da7e5-74ee-4e02-a1d6-485b97484b20"/>
    <ds:schemaRef ds:uri="4da47f32-c56c-482d-ac48-4cffd1bf2ce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7CBE5B0-C886-4A94-8094-5B0AD7A82958}">
  <ds:schemaRefs>
    <ds:schemaRef ds:uri="2c6da7e5-74ee-4e02-a1d6-485b97484b20"/>
    <ds:schemaRef ds:uri="4da47f32-c56c-482d-ac48-4cffd1bf2ce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0A86EEC-C883-405C-BDE8-7129A8BD4C6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</TotalTime>
  <Words>1033</Words>
  <Application>Microsoft Office PowerPoint</Application>
  <PresentationFormat>Widescreen</PresentationFormat>
  <Paragraphs>142</Paragraphs>
  <Slides>16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Integral</vt:lpstr>
      <vt:lpstr>Ks4 information evening  learning support </vt:lpstr>
      <vt:lpstr>Format of the evening</vt:lpstr>
      <vt:lpstr>The Team  </vt:lpstr>
      <vt:lpstr>Waves of  Support</vt:lpstr>
      <vt:lpstr>Waves of  Support</vt:lpstr>
      <vt:lpstr>Examples of Provision</vt:lpstr>
      <vt:lpstr>Understanding Access Arrangements</vt:lpstr>
      <vt:lpstr>What Are Access Arrangements?</vt:lpstr>
      <vt:lpstr>Common Access Arrangements</vt:lpstr>
      <vt:lpstr>Who can get Access Arrangements?</vt:lpstr>
      <vt:lpstr>Decisions/Process of Access Arrangements</vt:lpstr>
      <vt:lpstr>JCQ Compliance – What This Means</vt:lpstr>
      <vt:lpstr>How Parents Can Support</vt:lpstr>
      <vt:lpstr>Frequently Asked Questions</vt:lpstr>
      <vt:lpstr>You can also seek independent advice from</vt:lpstr>
      <vt:lpstr>Any Questions? 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TCARVEY-WHITE</dc:creator>
  <cp:lastModifiedBy>AWALTERS</cp:lastModifiedBy>
  <cp:revision>50</cp:revision>
  <cp:lastPrinted>2025-09-09T08:09:59Z</cp:lastPrinted>
  <dcterms:created xsi:type="dcterms:W3CDTF">2017-11-30T14:00:18Z</dcterms:created>
  <dcterms:modified xsi:type="dcterms:W3CDTF">2026-09-30T19:45:57Z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0x01010023B1C2E610969D4198267356520BC7E7</vt:lpwstr>
  </property>
</Properties>
</file>